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</p:sldIdLst>
  <p:sldSz cy="5143500" cx="9144000"/>
  <p:notesSz cx="6858000" cy="9144000"/>
  <p:embeddedFontLst>
    <p:embeddedFont>
      <p:font typeface="Helvetica Neue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A297F4-BB6F-413D-BD14-4A5A110B3C9D}">
  <a:tblStyle styleId="{3DA297F4-BB6F-413D-BD14-4A5A110B3C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BD906B0-FE11-436B-AC34-4063DCDEE1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HelveticaNeue-boldItalic.fntdata"/><Relationship Id="rId117" Type="http://schemas.openxmlformats.org/officeDocument/2006/relationships/font" Target="fonts/HelveticaNeue-italic.fntdata"/><Relationship Id="rId116" Type="http://schemas.openxmlformats.org/officeDocument/2006/relationships/font" Target="fonts/HelveticaNeue-bold.fntdata"/><Relationship Id="rId115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3ef552c9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3ef552c9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55749de9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55749de9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d87ece5d2d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d87ece5d2d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d87ece5d2d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d87ece5d2d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d87ece5d2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d87ece5d2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d87ece5d2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d87ece5d2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d87ece5d2d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d87ece5d2d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f9040d1d4f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f9040d1d4f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d87ece5d2d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d87ece5d2d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d87ece5d2d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d87ece5d2d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cb17ff88f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cb17ff88f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55749de9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55749de9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87ece5d2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87ece5d2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87ece5d2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87ece5d2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55749de9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55749de9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55749de9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55749de9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55749de9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55749de9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55749de9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d55749de9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55749de9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55749de9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55749de9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55749de9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b17ff88f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b17ff88f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55749de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55749de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55749de9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d55749de9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55749de9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55749de9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87ece5d2d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87ece5d2d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9040d1d4f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9040d1d4f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55749de95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d55749de95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55749de95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55749de95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55749de95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55749de95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55749de95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55749de95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55749de95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d55749de95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55749de9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d55749de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55749de95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d55749de95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55749de95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d55749de95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55749de95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55749de95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d55749de95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d55749de95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55749de95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d55749de95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55749de95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d55749de95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d55749de95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d55749de95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55749de95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d55749de95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55749de95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55749de95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55749de95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d55749de95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55749de9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55749de9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55749de95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55749de95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55749de9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55749de9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55749de95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55749de95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d55749de95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d55749de95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d55749de95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d55749de95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d87ece5d2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d87ece5d2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d87ece5d2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d87ece5d2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87ece5d2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d87ece5d2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d87ece5d2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d87ece5d2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d87ece5d2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d87ece5d2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55749de9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55749de9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55749de95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55749de95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d55749de95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d55749de95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d55749de95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d55749de95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d55749de95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d55749de95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d55749de95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d55749de95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87ece5d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87ece5d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d87ece5d2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d87ece5d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d87ece5d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d87ece5d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87ece5d2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87ece5d2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d87ece5d2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d87ece5d2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55749de9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d55749de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d87ece5d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d87ece5d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d87ece5d2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d87ece5d2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87ece5d2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d87ece5d2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d87ece5d2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d87ece5d2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d87ece5d2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d87ece5d2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d87ece5d2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d87ece5d2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d87ece5d2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d87ece5d2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d87ece5d2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d87ece5d2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d55749de9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d55749de9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d87ece5d2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d87ece5d2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55749de9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55749de9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87ece5d2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d87ece5d2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d87ece5d2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d87ece5d2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d87ece5d2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d87ece5d2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d87ece5d2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d87ece5d2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87ece5d2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d87ece5d2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d87ece5d2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d87ece5d2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87ece5d2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d87ece5d2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d87ece5d2d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d87ece5d2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d87ece5d2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d87ece5d2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d87ece5d2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d87ece5d2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87ece5d2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87ece5d2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d87ece5d2d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d87ece5d2d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d87ece5d2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d87ece5d2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d87ece5d2d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d87ece5d2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notes: Should illustrate W - dW, not W + dW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d87ece5d2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d87ece5d2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d87ece5d2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d87ece5d2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notes: use parentheses to scope “repeat” clauses to avoid syntactic ambiguity in verbal algorithms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d87ece5d2d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d87ece5d2d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d87ece5d2d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d87ece5d2d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d87ece5d2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d87ece5d2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d87ece5d2d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d87ece5d2d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d87ece5d2d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d87ece5d2d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notes: these four felt </a:t>
            </a:r>
            <a:r>
              <a:rPr lang="en"/>
              <a:t>redundant</a:t>
            </a:r>
            <a:r>
              <a:rPr lang="en"/>
              <a:t> in the moment; the material is close enough together we probably don’t need them next time, or could limit to just one summary over the four.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55749de9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55749de9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d87ece5d2d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d87ece5d2d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d87ece5d2d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d87ece5d2d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d87ece5d2d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d87ece5d2d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d87ece5d2d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d87ece5d2d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d87ece5d2d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d87ece5d2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d87ece5d2d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d87ece5d2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d87ece5d2d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d87ece5d2d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d87ece5d2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d87ece5d2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d87ece5d2d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d87ece5d2d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d87ece5d2d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d87ece5d2d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  <a:defRPr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  <a:defRPr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Helvetica Neue"/>
              <a:buChar char="■"/>
              <a:defRPr sz="22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Helvetica Neue"/>
              <a:buChar char="●"/>
              <a:defRPr sz="2200">
                <a:solidFill>
                  <a:srgbClr val="B45F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5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sci566-spring2023.github.io/" TargetMode="External"/><Relationship Id="rId4" Type="http://schemas.openxmlformats.org/officeDocument/2006/relationships/hyperlink" Target="https://piazza.com/usc/spring2023/csci566/info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deeplearningbook.or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bQusP0uS8KoVk7ZmxpGs209gBD3N9p-aSzMTTM63k1k/edit#heading=h.tt4f0x6zs5q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ci566-spring2023.github.io/" TargetMode="External"/><Relationship Id="rId4" Type="http://schemas.openxmlformats.org/officeDocument/2006/relationships/hyperlink" Target="https://piazza.com/usc/spring2023/csci566/inf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hyperlink" Target="https://aclanthology.org/P19-1164/" TargetMode="External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iazza.com/usc/spring2023/csci566/info" TargetMode="External"/><Relationship Id="rId4" Type="http://schemas.openxmlformats.org/officeDocument/2006/relationships/hyperlink" Target="https://csci566-spring2023.github.io/" TargetMode="External"/><Relationship Id="rId5" Type="http://schemas.openxmlformats.org/officeDocument/2006/relationships/hyperlink" Target="https://drive.google.com/drive/folders/11YcbSZcJUdRSbrNBWiOs_HM2VkxdNKWS?usp=share_link" TargetMode="External"/><Relationship Id="rId6" Type="http://schemas.openxmlformats.org/officeDocument/2006/relationships/hyperlink" Target="https://usc.zoom.us/j/95538924150?pwd=TTRBM283VCt4WDFkN1hLMmtrKzdGUT09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witter.com/seanjtaylor/status/1550326602105466880?s=20&amp;t=0ZjH63z3S22vwAdG9l5D0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drive/folders/11YcbSZcJUdRSbrNBWiOs_HM2VkxdNKWS?usp=share_link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1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iazza.com/usc/spring2023/csci566/info" TargetMode="External"/><Relationship Id="rId4" Type="http://schemas.openxmlformats.org/officeDocument/2006/relationships/hyperlink" Target="mailto:csci566.spring2023@gmail.com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Relationship Id="rId5" Type="http://schemas.openxmlformats.org/officeDocument/2006/relationships/image" Target="../media/image1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1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Relationship Id="rId4" Type="http://schemas.openxmlformats.org/officeDocument/2006/relationships/image" Target="../media/image1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2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Relationship Id="rId4" Type="http://schemas.openxmlformats.org/officeDocument/2006/relationships/image" Target="../media/image1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1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Relationship Id="rId4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.jpg"/><Relationship Id="rId5" Type="http://schemas.openxmlformats.org/officeDocument/2006/relationships/image" Target="../media/image31.jpg"/><Relationship Id="rId6" Type="http://schemas.openxmlformats.org/officeDocument/2006/relationships/image" Target="../media/image3.jpg"/><Relationship Id="rId7" Type="http://schemas.openxmlformats.org/officeDocument/2006/relationships/image" Target="../media/image26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7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9.png"/><Relationship Id="rId4" Type="http://schemas.openxmlformats.org/officeDocument/2006/relationships/hyperlink" Target="https://en.wikipedia.org/wiki/Softmax_fun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3.png"/><Relationship Id="rId4" Type="http://schemas.openxmlformats.org/officeDocument/2006/relationships/image" Target="../media/image1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.jpg"/><Relationship Id="rId4" Type="http://schemas.openxmlformats.org/officeDocument/2006/relationships/image" Target="../media/image32.jpg"/><Relationship Id="rId5" Type="http://schemas.openxmlformats.org/officeDocument/2006/relationships/image" Target="../media/image37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text-processing.com/demo/stem/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2: DL and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 Roadmap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Module 1: </a:t>
            </a:r>
            <a:r>
              <a:rPr lang="en"/>
              <a:t>Neural Network Basics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Jan 13 - Feb 24 [5 lecture days, 1 exam day, 1 free week]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Some lectures will involve tutorials from TAs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Coding Assignment 1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Module 2: </a:t>
            </a:r>
            <a:r>
              <a:rPr lang="en"/>
              <a:t>Deep Learning Applications</a:t>
            </a:r>
            <a:endParaRPr b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Mar 3 - Mar 24 [3 lecture days, 1 free week]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Project lightning pitches in class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Project survey due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Coding Assignment 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Representations and Models</a:t>
            </a:r>
            <a:endParaRPr/>
          </a:p>
        </p:txBody>
      </p:sp>
      <p:sp>
        <p:nvSpPr>
          <p:cNvPr id="963" name="Google Shape;963;p112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in the image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x</a:t>
            </a:r>
            <a:r>
              <a:rPr lang="en" sz="2000"/>
              <a:t>(X)</a:t>
            </a:r>
            <a:r>
              <a:rPr i="1" lang="en" sz="2000"/>
              <a:t>=</a:t>
            </a:r>
            <a:r>
              <a:rPr b="1" i="1" lang="en" sz="2000"/>
              <a:t>R</a:t>
            </a:r>
            <a:r>
              <a:rPr baseline="30000" i="1" lang="en" sz="2000"/>
              <a:t>W,H,3</a:t>
            </a:r>
            <a:r>
              <a:rPr lang="en" sz="2000"/>
              <a:t> RGB or HSV</a:t>
            </a:r>
            <a:endParaRPr sz="2000"/>
          </a:p>
        </p:txBody>
      </p:sp>
      <p:sp>
        <p:nvSpPr>
          <p:cNvPr id="964" name="Google Shape;964;p112"/>
          <p:cNvSpPr txBox="1"/>
          <p:nvPr>
            <p:ph idx="1" type="body"/>
          </p:nvPr>
        </p:nvSpPr>
        <p:spPr>
          <a:xfrm>
            <a:off x="45720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Object classes </a:t>
            </a:r>
            <a:r>
              <a:rPr i="1" lang="en" sz="2000"/>
              <a:t>C</a:t>
            </a:r>
            <a:r>
              <a:rPr lang="en" sz="2000"/>
              <a:t> + bboxes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y</a:t>
            </a:r>
            <a:r>
              <a:rPr lang="en" sz="2000"/>
              <a:t>(Y) = </a:t>
            </a:r>
            <a:r>
              <a:rPr i="1" lang="en" sz="2000"/>
              <a:t>C ✕ </a:t>
            </a:r>
            <a:r>
              <a:rPr b="1" i="1" lang="en" sz="2000"/>
              <a:t>R</a:t>
            </a:r>
            <a:r>
              <a:rPr baseline="30000" i="1" lang="en" sz="2000"/>
              <a:t>x,y,w,h</a:t>
            </a:r>
            <a:r>
              <a:rPr i="1" lang="en" sz="2000"/>
              <a:t> ✕ N</a:t>
            </a:r>
            <a:endParaRPr sz="2000"/>
          </a:p>
        </p:txBody>
      </p:sp>
      <p:sp>
        <p:nvSpPr>
          <p:cNvPr id="965" name="Google Shape;965;p112"/>
          <p:cNvSpPr txBox="1"/>
          <p:nvPr>
            <p:ph idx="1" type="body"/>
          </p:nvPr>
        </p:nvSpPr>
        <p:spPr>
          <a:xfrm>
            <a:off x="311700" y="4273375"/>
            <a:ext cx="8520600" cy="8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model architecture might you use?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loss function would you want to optimize?</a:t>
            </a:r>
            <a:endParaRPr sz="2000"/>
          </a:p>
        </p:txBody>
      </p:sp>
      <p:pic>
        <p:nvPicPr>
          <p:cNvPr id="966" name="Google Shape;966;p112"/>
          <p:cNvPicPr preferRelativeResize="0"/>
          <p:nvPr/>
        </p:nvPicPr>
        <p:blipFill rotWithShape="1">
          <a:blip r:embed="rId3">
            <a:alphaModFix/>
          </a:blip>
          <a:srcRect b="8229" l="0" r="53647" t="15077"/>
          <a:stretch/>
        </p:blipFill>
        <p:spPr>
          <a:xfrm>
            <a:off x="3598213" y="1017725"/>
            <a:ext cx="1947578" cy="16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Representations and Models</a:t>
            </a:r>
            <a:endParaRPr/>
          </a:p>
        </p:txBody>
      </p:sp>
      <p:sp>
        <p:nvSpPr>
          <p:cNvPr id="972" name="Google Shape;972;p113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in the image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x</a:t>
            </a:r>
            <a:r>
              <a:rPr lang="en" sz="2000"/>
              <a:t>(X)</a:t>
            </a:r>
            <a:r>
              <a:rPr i="1" lang="en" sz="2000"/>
              <a:t>=</a:t>
            </a:r>
            <a:r>
              <a:rPr b="1" i="1" lang="en" sz="2000"/>
              <a:t>R</a:t>
            </a:r>
            <a:r>
              <a:rPr baseline="30000" i="1" lang="en" sz="2000"/>
              <a:t>W,H,3</a:t>
            </a:r>
            <a:r>
              <a:rPr lang="en" sz="2000"/>
              <a:t> RGB or HSV</a:t>
            </a:r>
            <a:endParaRPr sz="2000"/>
          </a:p>
        </p:txBody>
      </p:sp>
      <p:sp>
        <p:nvSpPr>
          <p:cNvPr id="973" name="Google Shape;973;p113"/>
          <p:cNvSpPr txBox="1"/>
          <p:nvPr>
            <p:ph idx="1" type="body"/>
          </p:nvPr>
        </p:nvSpPr>
        <p:spPr>
          <a:xfrm>
            <a:off x="45720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Object classes |C| per pixel in the image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y</a:t>
            </a:r>
            <a:r>
              <a:rPr lang="en" sz="2000"/>
              <a:t>(Y) = </a:t>
            </a:r>
            <a:r>
              <a:rPr b="1" i="1" lang="en" sz="2000"/>
              <a:t>R</a:t>
            </a:r>
            <a:r>
              <a:rPr baseline="30000" i="1" lang="en" sz="2000"/>
              <a:t>W,H,|C|</a:t>
            </a:r>
            <a:endParaRPr sz="2000"/>
          </a:p>
        </p:txBody>
      </p:sp>
      <p:sp>
        <p:nvSpPr>
          <p:cNvPr id="974" name="Google Shape;974;p113"/>
          <p:cNvSpPr txBox="1"/>
          <p:nvPr>
            <p:ph idx="1" type="body"/>
          </p:nvPr>
        </p:nvSpPr>
        <p:spPr>
          <a:xfrm>
            <a:off x="311700" y="4273375"/>
            <a:ext cx="85206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model architecture might you use?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loss function would you want to optimize?</a:t>
            </a:r>
            <a:endParaRPr sz="2000"/>
          </a:p>
        </p:txBody>
      </p:sp>
      <p:pic>
        <p:nvPicPr>
          <p:cNvPr id="975" name="Google Shape;975;p113"/>
          <p:cNvPicPr preferRelativeResize="0"/>
          <p:nvPr/>
        </p:nvPicPr>
        <p:blipFill rotWithShape="1">
          <a:blip r:embed="rId3">
            <a:alphaModFix/>
          </a:blip>
          <a:srcRect b="0" l="50000" r="0" t="50199"/>
          <a:stretch/>
        </p:blipFill>
        <p:spPr>
          <a:xfrm>
            <a:off x="3235000" y="1017725"/>
            <a:ext cx="2306796" cy="15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Representations and Models</a:t>
            </a:r>
            <a:endParaRPr/>
          </a:p>
        </p:txBody>
      </p:sp>
      <p:sp>
        <p:nvSpPr>
          <p:cNvPr id="981" name="Google Shape;981;p114"/>
          <p:cNvSpPr txBox="1"/>
          <p:nvPr>
            <p:ph idx="1" type="body"/>
          </p:nvPr>
        </p:nvSpPr>
        <p:spPr>
          <a:xfrm>
            <a:off x="311700" y="2571750"/>
            <a:ext cx="42603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in the image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Tokens in the question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x</a:t>
            </a:r>
            <a:r>
              <a:rPr lang="en" sz="2000"/>
              <a:t>(X)=</a:t>
            </a:r>
            <a:r>
              <a:rPr b="1" lang="en" sz="2000"/>
              <a:t>R</a:t>
            </a:r>
            <a:r>
              <a:rPr baseline="30000" lang="en" sz="2000"/>
              <a:t>W,H,3</a:t>
            </a:r>
            <a:r>
              <a:rPr lang="en" sz="2000"/>
              <a:t> </a:t>
            </a:r>
            <a:r>
              <a:rPr lang="en" sz="2000"/>
              <a:t>✕ V</a:t>
            </a:r>
            <a:r>
              <a:rPr baseline="30000" lang="en" sz="2000"/>
              <a:t>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(V: word embedding space)</a:t>
            </a:r>
            <a:endParaRPr sz="2000"/>
          </a:p>
        </p:txBody>
      </p:sp>
      <p:sp>
        <p:nvSpPr>
          <p:cNvPr id="982" name="Google Shape;982;p114"/>
          <p:cNvSpPr txBox="1"/>
          <p:nvPr>
            <p:ph idx="1" type="body"/>
          </p:nvPr>
        </p:nvSpPr>
        <p:spPr>
          <a:xfrm>
            <a:off x="45720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Possible answers Y=A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y</a:t>
            </a:r>
            <a:r>
              <a:rPr lang="en" sz="2000"/>
              <a:t>(Y) = one-hot vectors of size |A|</a:t>
            </a:r>
            <a:endParaRPr sz="2000"/>
          </a:p>
        </p:txBody>
      </p:sp>
      <p:sp>
        <p:nvSpPr>
          <p:cNvPr id="983" name="Google Shape;983;p114"/>
          <p:cNvSpPr txBox="1"/>
          <p:nvPr>
            <p:ph idx="1" type="body"/>
          </p:nvPr>
        </p:nvSpPr>
        <p:spPr>
          <a:xfrm>
            <a:off x="311700" y="4273375"/>
            <a:ext cx="85206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model architecture might you use?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loss function would you want to optimize?</a:t>
            </a:r>
            <a:endParaRPr sz="2000"/>
          </a:p>
        </p:txBody>
      </p:sp>
      <p:grpSp>
        <p:nvGrpSpPr>
          <p:cNvPr id="984" name="Google Shape;984;p114"/>
          <p:cNvGrpSpPr/>
          <p:nvPr/>
        </p:nvGrpSpPr>
        <p:grpSpPr>
          <a:xfrm>
            <a:off x="3103900" y="918550"/>
            <a:ext cx="2475976" cy="1485101"/>
            <a:chOff x="3103900" y="918550"/>
            <a:chExt cx="2475976" cy="1485101"/>
          </a:xfrm>
        </p:grpSpPr>
        <p:pic>
          <p:nvPicPr>
            <p:cNvPr id="985" name="Google Shape;985;p114"/>
            <p:cNvPicPr preferRelativeResize="0"/>
            <p:nvPr/>
          </p:nvPicPr>
          <p:blipFill rotWithShape="1">
            <a:blip r:embed="rId3">
              <a:alphaModFix/>
            </a:blip>
            <a:srcRect b="49836" l="0" r="52956" t="0"/>
            <a:stretch/>
          </p:blipFill>
          <p:spPr>
            <a:xfrm>
              <a:off x="3103900" y="918550"/>
              <a:ext cx="2475976" cy="1485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14"/>
            <p:cNvSpPr/>
            <p:nvPr/>
          </p:nvSpPr>
          <p:spPr>
            <a:xfrm>
              <a:off x="4401325" y="1158324"/>
              <a:ext cx="1040400" cy="115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Representations and Models</a:t>
            </a:r>
            <a:endParaRPr/>
          </a:p>
        </p:txBody>
      </p:sp>
      <p:sp>
        <p:nvSpPr>
          <p:cNvPr id="992" name="Google Shape;992;p115"/>
          <p:cNvSpPr txBox="1"/>
          <p:nvPr>
            <p:ph idx="1" type="body"/>
          </p:nvPr>
        </p:nvSpPr>
        <p:spPr>
          <a:xfrm>
            <a:off x="311700" y="2571750"/>
            <a:ext cx="42603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Tokens in the caption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x</a:t>
            </a:r>
            <a:r>
              <a:rPr lang="en" sz="2000"/>
              <a:t>(X) word embeddings</a:t>
            </a:r>
            <a:endParaRPr sz="2000"/>
          </a:p>
        </p:txBody>
      </p:sp>
      <p:sp>
        <p:nvSpPr>
          <p:cNvPr id="993" name="Google Shape;993;p115"/>
          <p:cNvSpPr txBox="1"/>
          <p:nvPr>
            <p:ph idx="1" type="body"/>
          </p:nvPr>
        </p:nvSpPr>
        <p:spPr>
          <a:xfrm>
            <a:off x="45720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of an image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y</a:t>
            </a:r>
            <a:r>
              <a:rPr lang="en" sz="2000"/>
              <a:t>(Y) = </a:t>
            </a:r>
            <a:r>
              <a:rPr b="1" i="1" lang="en" sz="2000"/>
              <a:t>R</a:t>
            </a:r>
            <a:r>
              <a:rPr baseline="30000" i="1" lang="en" sz="2000"/>
              <a:t>W,H,3</a:t>
            </a:r>
            <a:endParaRPr sz="2000"/>
          </a:p>
        </p:txBody>
      </p:sp>
      <p:sp>
        <p:nvSpPr>
          <p:cNvPr id="994" name="Google Shape;994;p115"/>
          <p:cNvSpPr txBox="1"/>
          <p:nvPr>
            <p:ph idx="1" type="body"/>
          </p:nvPr>
        </p:nvSpPr>
        <p:spPr>
          <a:xfrm>
            <a:off x="311700" y="4273375"/>
            <a:ext cx="85206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model architecture might you use?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loss function would you want to optimize?</a:t>
            </a:r>
            <a:endParaRPr sz="2000"/>
          </a:p>
        </p:txBody>
      </p:sp>
      <p:pic>
        <p:nvPicPr>
          <p:cNvPr id="995" name="Google Shape;995;p115"/>
          <p:cNvPicPr preferRelativeResize="0"/>
          <p:nvPr/>
        </p:nvPicPr>
        <p:blipFill rotWithShape="1">
          <a:blip r:embed="rId3">
            <a:alphaModFix/>
          </a:blip>
          <a:srcRect b="55037" l="0" r="75097" t="0"/>
          <a:stretch/>
        </p:blipFill>
        <p:spPr>
          <a:xfrm>
            <a:off x="3568663" y="970250"/>
            <a:ext cx="1384975" cy="16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6"/>
          <p:cNvSpPr/>
          <p:nvPr/>
        </p:nvSpPr>
        <p:spPr>
          <a:xfrm>
            <a:off x="-250200" y="-49075"/>
            <a:ext cx="9451200" cy="550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16"/>
          <p:cNvSpPr/>
          <p:nvPr/>
        </p:nvSpPr>
        <p:spPr>
          <a:xfrm>
            <a:off x="1063475" y="759625"/>
            <a:ext cx="7815000" cy="4577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16"/>
          <p:cNvSpPr/>
          <p:nvPr/>
        </p:nvSpPr>
        <p:spPr>
          <a:xfrm>
            <a:off x="3836100" y="237375"/>
            <a:ext cx="4719300" cy="4906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16"/>
          <p:cNvSpPr/>
          <p:nvPr/>
        </p:nvSpPr>
        <p:spPr>
          <a:xfrm>
            <a:off x="123450" y="2620700"/>
            <a:ext cx="3921600" cy="25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16"/>
          <p:cNvSpPr/>
          <p:nvPr/>
        </p:nvSpPr>
        <p:spPr>
          <a:xfrm>
            <a:off x="4405825" y="2463950"/>
            <a:ext cx="3665100" cy="2679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16"/>
          <p:cNvSpPr/>
          <p:nvPr/>
        </p:nvSpPr>
        <p:spPr>
          <a:xfrm>
            <a:off x="4738175" y="3597800"/>
            <a:ext cx="2848500" cy="15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16"/>
          <p:cNvSpPr txBox="1"/>
          <p:nvPr>
            <p:ph idx="1" type="body"/>
          </p:nvPr>
        </p:nvSpPr>
        <p:spPr>
          <a:xfrm>
            <a:off x="413650" y="1367800"/>
            <a:ext cx="11886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f(x)=y</a:t>
            </a:r>
            <a:endParaRPr sz="2000"/>
          </a:p>
        </p:txBody>
      </p:sp>
      <p:sp>
        <p:nvSpPr>
          <p:cNvPr id="1007" name="Google Shape;1007;p116"/>
          <p:cNvSpPr txBox="1"/>
          <p:nvPr>
            <p:ph idx="1" type="body"/>
          </p:nvPr>
        </p:nvSpPr>
        <p:spPr>
          <a:xfrm>
            <a:off x="1885800" y="1519250"/>
            <a:ext cx="19503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)=</a:t>
            </a:r>
            <a:r>
              <a:rPr b="1" lang="en" sz="2000"/>
              <a:t>y</a:t>
            </a:r>
            <a:endParaRPr b="1" sz="2000"/>
          </a:p>
        </p:txBody>
      </p:sp>
      <p:sp>
        <p:nvSpPr>
          <p:cNvPr id="1008" name="Google Shape;1008;p116"/>
          <p:cNvSpPr txBox="1"/>
          <p:nvPr>
            <p:ph idx="1" type="body"/>
          </p:nvPr>
        </p:nvSpPr>
        <p:spPr>
          <a:xfrm>
            <a:off x="4991300" y="1414100"/>
            <a:ext cx="26541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✕ </a:t>
            </a:r>
            <a:r>
              <a:rPr lang="en"/>
              <a:t>Θ</a:t>
            </a:r>
            <a:r>
              <a:rPr lang="en" sz="2000"/>
              <a:t>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;</a:t>
            </a:r>
            <a:r>
              <a:rPr lang="en"/>
              <a:t>θ)=</a:t>
            </a:r>
            <a:r>
              <a:rPr b="1" lang="en"/>
              <a:t>y</a:t>
            </a:r>
            <a:endParaRPr b="1" sz="2000"/>
          </a:p>
        </p:txBody>
      </p:sp>
      <p:sp>
        <p:nvSpPr>
          <p:cNvPr id="1009" name="Google Shape;1009;p116"/>
          <p:cNvSpPr txBox="1"/>
          <p:nvPr>
            <p:ph idx="1" type="body"/>
          </p:nvPr>
        </p:nvSpPr>
        <p:spPr>
          <a:xfrm>
            <a:off x="4609575" y="2892902"/>
            <a:ext cx="3271800" cy="7239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1010" name="Google Shape;1010;p116"/>
          <p:cNvSpPr txBox="1"/>
          <p:nvPr>
            <p:ph idx="1" type="body"/>
          </p:nvPr>
        </p:nvSpPr>
        <p:spPr>
          <a:xfrm>
            <a:off x="4510770" y="251330"/>
            <a:ext cx="34377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✕ </a:t>
            </a:r>
            <a:r>
              <a:rPr lang="en"/>
              <a:t>Θ</a:t>
            </a:r>
            <a:r>
              <a:rPr lang="en" sz="2000"/>
              <a:t>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f(x;</a:t>
            </a:r>
            <a:r>
              <a:rPr lang="en"/>
              <a:t>θ)=y; θ∈Θ for model M</a:t>
            </a:r>
            <a:endParaRPr sz="2000"/>
          </a:p>
        </p:txBody>
      </p:sp>
      <p:sp>
        <p:nvSpPr>
          <p:cNvPr id="1011" name="Google Shape;1011;p116"/>
          <p:cNvSpPr txBox="1"/>
          <p:nvPr>
            <p:ph idx="1" type="body"/>
          </p:nvPr>
        </p:nvSpPr>
        <p:spPr>
          <a:xfrm>
            <a:off x="4462675" y="4073400"/>
            <a:ext cx="3551400" cy="6072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(x,y)∈D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1012" name="Google Shape;1012;p116"/>
          <p:cNvSpPr txBox="1"/>
          <p:nvPr>
            <p:ph idx="1" type="body"/>
          </p:nvPr>
        </p:nvSpPr>
        <p:spPr>
          <a:xfrm>
            <a:off x="123450" y="2620700"/>
            <a:ext cx="39216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DL enables function approximation for </a:t>
            </a:r>
            <a:r>
              <a:rPr i="1" lang="en" sz="2000"/>
              <a:t>f</a:t>
            </a:r>
            <a:r>
              <a:rPr lang="en" sz="2000"/>
              <a:t> and is constrained by: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 representation ɸ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Model architecture 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Loss function L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Optimization algorithm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Training data D</a:t>
            </a:r>
            <a:endParaRPr sz="2000"/>
          </a:p>
        </p:txBody>
      </p:sp>
      <p:sp>
        <p:nvSpPr>
          <p:cNvPr id="1013" name="Google Shape;1013;p116"/>
          <p:cNvSpPr/>
          <p:nvPr/>
        </p:nvSpPr>
        <p:spPr>
          <a:xfrm>
            <a:off x="578775" y="3574850"/>
            <a:ext cx="3333600" cy="859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sp>
        <p:nvSpPr>
          <p:cNvPr id="1019" name="Google Shape;1019;p11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 can: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Squeeze your input and output into numerical representations (e.g., vectors)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Compose neural layers that eat something shaped like the input and spit out something shaped like the output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Define a loss function and apply an optimizer that are valid in the underlying problem and model space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Your DL model will train and loss will go down, </a:t>
            </a:r>
            <a:r>
              <a:rPr i="1" lang="en"/>
              <a:t>even if you aren’t actually solving the problem you wanted to solve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1025" name="Google Shape;1025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 recap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Framing Problems for Machine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Loss Functions and Optimization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Representations and Models</a:t>
            </a:r>
            <a:endParaRPr strike="sngStrike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Items for You</a:t>
            </a:r>
            <a:endParaRPr/>
          </a:p>
        </p:txBody>
      </p:sp>
      <p:sp>
        <p:nvSpPr>
          <p:cNvPr id="1031" name="Google Shape;1031;p11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 have gotten D-clearance but have not taken Quiz 0, please take it; it is just a survey for us to get a sense of the student body, but it is worth points!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Form project teams; these must be finalized in two weeks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Start brainstorming project topics; take a look at the deck of project ideas to get an idea what info you’ll need if your team scopes a novel proposal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Remember there is </a:t>
            </a:r>
            <a:r>
              <a:rPr b="1" lang="en"/>
              <a:t>no class next Friday</a:t>
            </a:r>
            <a:r>
              <a:rPr lang="en"/>
              <a:t>; you are encouraged to attend Dave Held’s invited talk in RTH 115, 11am-12pm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1037" name="Google Shape;1037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1038" name="Google Shape;1038;p120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2: DL and Machine Learning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 Roadmap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Module 3: </a:t>
            </a:r>
            <a:r>
              <a:rPr lang="en"/>
              <a:t>Advanced Topics in Deep Learning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Mar 31 - Apr 28 [4 lecture days, 2 presentation days]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Paper Roleplaying Breakout sessions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Project mid-term report due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Final p</a:t>
            </a:r>
            <a:r>
              <a:rPr lang="en"/>
              <a:t>roject presentations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Final Report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Due on the final exam day, </a:t>
            </a:r>
            <a:r>
              <a:rPr b="1" lang="en"/>
              <a:t>Wednesday May 3</a:t>
            </a:r>
            <a:endParaRPr b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There will be no in-class final exam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You </a:t>
            </a:r>
            <a:r>
              <a:rPr b="1" lang="en"/>
              <a:t>may</a:t>
            </a:r>
            <a:r>
              <a:rPr b="1" i="1" lang="en"/>
              <a:t> </a:t>
            </a:r>
            <a:r>
              <a:rPr lang="en"/>
              <a:t>use Late Day Tokens for the final report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CSCI 566! 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course is still evolving and we are trying out some new things this time.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syllabus, course policy, and grading details may change over the semester.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It will be fun but challenging!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Our main organizing tool will be </a:t>
            </a:r>
            <a:r>
              <a:rPr b="1" lang="en"/>
              <a:t>Piazza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Website: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https://csci566-spring2023.github.io/</a:t>
            </a:r>
            <a:r>
              <a:rPr lang="en"/>
              <a:t> </a:t>
            </a:r>
            <a:r>
              <a:rPr b="1" lang="en"/>
              <a:t>  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Piazza: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https://piazza.com/usc/spring2023/csci566/info</a:t>
            </a:r>
            <a:r>
              <a:rPr lang="en"/>
              <a:t>  </a:t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284850" y="1025500"/>
            <a:ext cx="8520600" cy="221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 rot="-366591">
            <a:off x="3153524" y="632091"/>
            <a:ext cx="5290552" cy="165072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For example, our 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enrollment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 just 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increased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 by 100 students.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Welcome, 100 new students!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Please look over Lecture 1 slides online!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4"/>
          <p:cNvSpPr/>
          <p:nvPr/>
        </p:nvSpPr>
        <p:spPr>
          <a:xfrm rot="-366394">
            <a:off x="491161" y="3192316"/>
            <a:ext cx="3485679" cy="1466088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That many new faces and Project Teams means we have some adjustments to our planned assignments.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To Course Project Deliverables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Project pitches → 1 minute lightning pitches given by one representative per team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Previously these would have been longer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Final presentations → 5 minutes per team, spread over two weeks’ meeting times (i.e., two of our classes)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Previously, these would have been longer and maybe crammed into a single week’s meeting time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Paper Roleplaying Breakout Sessions [Module 3]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Replaces “Paper Presentations” given by team members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Dates and Late Day Tokens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520600" cy="3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Material is always due at 11:59pm PT on the day of the deadline; the late penalty is 5% off the total score per day after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student will have </a:t>
            </a:r>
            <a:r>
              <a:rPr b="1" lang="en"/>
              <a:t>5 Late Day Tokens</a:t>
            </a:r>
            <a:r>
              <a:rPr lang="en"/>
              <a:t> to expend as they see fit on any </a:t>
            </a:r>
            <a:r>
              <a:rPr i="1" lang="en"/>
              <a:t>non-presentation-based</a:t>
            </a:r>
            <a:r>
              <a:rPr lang="en"/>
              <a:t> assignments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When you turn something in late, you must leave a note with the assignment specifying how many Late Day Tokens you wish to expend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Tokens are individual, so when using for project-related assignments they must be expended by all team members; team members who do not expend will receive the late penalty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Supplemental Readings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152475"/>
            <a:ext cx="8520600" cy="3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most weeks there are </a:t>
            </a:r>
            <a:r>
              <a:rPr i="1" lang="en"/>
              <a:t>suggested</a:t>
            </a:r>
            <a:r>
              <a:rPr lang="en"/>
              <a:t> readings that will help you deep dive into lecture topics.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Textbooks: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Deep Learning (MIT Press)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Ian Goodfellow, Yoshua Bengio, and Aaron Courville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Free online version is available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http://www.deeplearningbook.org/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Neural Network Methods for Natural Language Processing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Yoav Goldberg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[Jan 20] A Look at January </a:t>
            </a:r>
            <a:endParaRPr/>
          </a:p>
        </p:txBody>
      </p:sp>
      <p:graphicFrame>
        <p:nvGraphicFramePr>
          <p:cNvPr id="172" name="Google Shape;172;p28"/>
          <p:cNvGraphicFramePr/>
          <p:nvPr/>
        </p:nvGraphicFramePr>
        <p:xfrm>
          <a:off x="212707" y="17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{6BD906B0-FE11-436B-AC34-4063DCDEE14F}</a:tableStyleId>
              </a:tblPr>
              <a:tblGrid>
                <a:gridCol w="2011275"/>
                <a:gridCol w="1130875"/>
              </a:tblGrid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Jan 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9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Jan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 Class Next Week!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Jan 27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2865" l="0" r="0" t="2874"/>
          <a:stretch/>
        </p:blipFill>
        <p:spPr>
          <a:xfrm>
            <a:off x="3708075" y="1096725"/>
            <a:ext cx="5094624" cy="37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>
            <a:off x="7336650" y="3508650"/>
            <a:ext cx="648300" cy="6483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7449750" y="2571750"/>
            <a:ext cx="422100" cy="4221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7449750" y="3086538"/>
            <a:ext cx="422100" cy="4221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28"/>
          <p:cNvGrpSpPr/>
          <p:nvPr/>
        </p:nvGrpSpPr>
        <p:grpSpPr>
          <a:xfrm>
            <a:off x="212700" y="2795625"/>
            <a:ext cx="5000100" cy="2157600"/>
            <a:chOff x="212700" y="2795625"/>
            <a:chExt cx="5000100" cy="2157600"/>
          </a:xfrm>
        </p:grpSpPr>
        <p:sp>
          <p:nvSpPr>
            <p:cNvPr id="178" name="Google Shape;178;p28"/>
            <p:cNvSpPr/>
            <p:nvPr/>
          </p:nvSpPr>
          <p:spPr>
            <a:xfrm rot="-366538">
              <a:off x="286975" y="3049065"/>
              <a:ext cx="4851550" cy="165072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Helvetica Neue"/>
                  <a:ea typeface="Helvetica Neue"/>
                  <a:cs typeface="Helvetica Neue"/>
                  <a:sym typeface="Helvetica Neue"/>
                </a:rPr>
                <a:t>CS Invited Talk: David Held</a:t>
              </a:r>
              <a:endParaRPr b="1" sz="21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Helvetica Neue"/>
                  <a:ea typeface="Helvetica Neue"/>
                  <a:cs typeface="Helvetica Neue"/>
                  <a:sym typeface="Helvetica Neue"/>
                </a:rPr>
                <a:t>“Robots Perceiving And Doing”</a:t>
              </a:r>
              <a:endParaRPr sz="21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Helvetica Neue"/>
                  <a:ea typeface="Helvetica Neue"/>
                  <a:cs typeface="Helvetica Neue"/>
                  <a:sym typeface="Helvetica Neue"/>
                </a:rPr>
                <a:t>Jan 27 11am-12pm RTH 115</a:t>
              </a:r>
              <a:endParaRPr sz="2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79" name="Google Shape;17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85621">
              <a:off x="4127578" y="2913336"/>
              <a:ext cx="946082" cy="14851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0" name="Google Shape;180;p28"/>
          <p:cNvCxnSpPr>
            <a:endCxn id="179" idx="3"/>
          </p:cNvCxnSpPr>
          <p:nvPr/>
        </p:nvCxnSpPr>
        <p:spPr>
          <a:xfrm rot="10800000">
            <a:off x="5070686" y="3602951"/>
            <a:ext cx="2592000" cy="2331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[Jan 20] A Look at February Deliverables</a:t>
            </a:r>
            <a:endParaRPr/>
          </a:p>
        </p:txBody>
      </p:sp>
      <p:graphicFrame>
        <p:nvGraphicFramePr>
          <p:cNvPr id="186" name="Google Shape;186;p29"/>
          <p:cNvGraphicFramePr/>
          <p:nvPr/>
        </p:nvGraphicFramePr>
        <p:xfrm>
          <a:off x="212707" y="17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{6BD906B0-FE11-436B-AC34-4063DCDEE14F}</a:tableStyleId>
              </a:tblPr>
              <a:tblGrid>
                <a:gridCol w="2011275"/>
                <a:gridCol w="1130875"/>
              </a:tblGrid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Teams Formed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Assignment 1 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Proposal Due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Assignment 1 Due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Midterm Exam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24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2865" l="0" r="0" t="2874"/>
          <a:stretch/>
        </p:blipFill>
        <p:spPr>
          <a:xfrm>
            <a:off x="3708075" y="1096725"/>
            <a:ext cx="5094624" cy="37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9"/>
          <p:cNvGrpSpPr/>
          <p:nvPr/>
        </p:nvGrpSpPr>
        <p:grpSpPr>
          <a:xfrm>
            <a:off x="3357497" y="2004151"/>
            <a:ext cx="4532400" cy="487650"/>
            <a:chOff x="2715075" y="1986800"/>
            <a:chExt cx="4532400" cy="487650"/>
          </a:xfrm>
        </p:grpSpPr>
        <p:sp>
          <p:nvSpPr>
            <p:cNvPr id="189" name="Google Shape;189;p29"/>
            <p:cNvSpPr/>
            <p:nvPr/>
          </p:nvSpPr>
          <p:spPr>
            <a:xfrm>
              <a:off x="6825375" y="2052350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0" name="Google Shape;190;p29"/>
            <p:cNvCxnSpPr>
              <a:stCxn id="189" idx="2"/>
            </p:cNvCxnSpPr>
            <p:nvPr/>
          </p:nvCxnSpPr>
          <p:spPr>
            <a:xfrm rot="10800000">
              <a:off x="2715075" y="1986800"/>
              <a:ext cx="4110300" cy="2766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1" name="Google Shape;191;p29"/>
          <p:cNvGrpSpPr/>
          <p:nvPr/>
        </p:nvGrpSpPr>
        <p:grpSpPr>
          <a:xfrm>
            <a:off x="3357497" y="2394387"/>
            <a:ext cx="4532400" cy="616350"/>
            <a:chOff x="2715075" y="2420413"/>
            <a:chExt cx="4532400" cy="616350"/>
          </a:xfrm>
        </p:grpSpPr>
        <p:sp>
          <p:nvSpPr>
            <p:cNvPr id="192" name="Google Shape;192;p29"/>
            <p:cNvSpPr/>
            <p:nvPr/>
          </p:nvSpPr>
          <p:spPr>
            <a:xfrm>
              <a:off x="6825375" y="2614663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" name="Google Shape;193;p29"/>
            <p:cNvCxnSpPr>
              <a:stCxn id="192" idx="2"/>
            </p:cNvCxnSpPr>
            <p:nvPr/>
          </p:nvCxnSpPr>
          <p:spPr>
            <a:xfrm rot="10800000">
              <a:off x="2715075" y="2420413"/>
              <a:ext cx="4110300" cy="4053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4" name="Google Shape;194;p29"/>
          <p:cNvGrpSpPr/>
          <p:nvPr/>
        </p:nvGrpSpPr>
        <p:grpSpPr>
          <a:xfrm>
            <a:off x="3340022" y="2776052"/>
            <a:ext cx="4548000" cy="746850"/>
            <a:chOff x="2699480" y="2852252"/>
            <a:chExt cx="4548000" cy="746850"/>
          </a:xfrm>
        </p:grpSpPr>
        <p:sp>
          <p:nvSpPr>
            <p:cNvPr id="195" name="Google Shape;195;p29"/>
            <p:cNvSpPr/>
            <p:nvPr/>
          </p:nvSpPr>
          <p:spPr>
            <a:xfrm>
              <a:off x="6825380" y="3177002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" name="Google Shape;196;p29"/>
            <p:cNvCxnSpPr>
              <a:stCxn id="195" idx="2"/>
            </p:cNvCxnSpPr>
            <p:nvPr/>
          </p:nvCxnSpPr>
          <p:spPr>
            <a:xfrm rot="10800000">
              <a:off x="2699480" y="2852252"/>
              <a:ext cx="4125900" cy="5358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7" name="Google Shape;197;p29"/>
          <p:cNvGrpSpPr/>
          <p:nvPr/>
        </p:nvGrpSpPr>
        <p:grpSpPr>
          <a:xfrm>
            <a:off x="3348797" y="3201398"/>
            <a:ext cx="4541100" cy="844650"/>
            <a:chOff x="2706375" y="3312300"/>
            <a:chExt cx="4541100" cy="844650"/>
          </a:xfrm>
        </p:grpSpPr>
        <p:sp>
          <p:nvSpPr>
            <p:cNvPr id="198" name="Google Shape;198;p29"/>
            <p:cNvSpPr/>
            <p:nvPr/>
          </p:nvSpPr>
          <p:spPr>
            <a:xfrm>
              <a:off x="6825375" y="3734850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" name="Google Shape;199;p29"/>
            <p:cNvCxnSpPr>
              <a:stCxn id="198" idx="2"/>
            </p:cNvCxnSpPr>
            <p:nvPr/>
          </p:nvCxnSpPr>
          <p:spPr>
            <a:xfrm rot="10800000">
              <a:off x="2715075" y="3312300"/>
              <a:ext cx="4110300" cy="6336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29"/>
            <p:cNvCxnSpPr>
              <a:stCxn id="198" idx="2"/>
            </p:cNvCxnSpPr>
            <p:nvPr/>
          </p:nvCxnSpPr>
          <p:spPr>
            <a:xfrm rot="10800000">
              <a:off x="2706375" y="3676500"/>
              <a:ext cx="4119000" cy="26940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" name="Google Shape;201;p29"/>
          <p:cNvSpPr/>
          <p:nvPr/>
        </p:nvSpPr>
        <p:spPr>
          <a:xfrm rot="-366622">
            <a:off x="4627467" y="3658039"/>
            <a:ext cx="3444067" cy="122437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weeks to form your project teams.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Feb 3 11:59pm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Form 4-person teams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Select from provided project ideas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https://docs.google.com/document/d/1bQusP0uS8KoVk7ZmxpGs209gBD3N9p-aSzMTTM63k1k/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This is a </a:t>
            </a:r>
            <a:r>
              <a:rPr i="1" lang="en"/>
              <a:t>living document</a:t>
            </a:r>
            <a:r>
              <a:rPr lang="en"/>
              <a:t>; you can expect more projects to be added, especially when we get more TAs!! 😮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We will add this doc to Piazza resources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Or</a:t>
            </a:r>
            <a:r>
              <a:rPr lang="en"/>
              <a:t> design your own project, using the project ideas doc as an outline for what you should include in your proposal slide deck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Compute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have applied for both CARC and Google Cloud Platform credits for the course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CARC is approved!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will have TA-led tutorials on using these resources during Module 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CSCI 566!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course is still evolving and we are trying out some new things this time.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syllabus, course policy, and grading details may change over the semester.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It will be fun but challenging!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Our main organizing tool will be </a:t>
            </a:r>
            <a:r>
              <a:rPr b="1" lang="en"/>
              <a:t>Piazza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Website: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https://csci566-spring2023.github.io/</a:t>
            </a:r>
            <a:r>
              <a:rPr lang="en"/>
              <a:t> </a:t>
            </a:r>
            <a:r>
              <a:rPr b="1" lang="en"/>
              <a:t>  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Piazza: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https://piazza.com/usc/spring2023/csci566/info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 recap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Any questions before we move 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Framing Problems for Machine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Loss Functions and Optimization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Representations and Models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152475"/>
            <a:ext cx="8520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the relationship between Deep Learning and Machine Learning?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Deep Learning ⊂ Machine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a reasonable working definition of Artificial Intelligence?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Computer </a:t>
            </a:r>
            <a:r>
              <a:rPr i="1" lang="en"/>
              <a:t>systems</a:t>
            </a:r>
            <a:r>
              <a:rPr lang="en"/>
              <a:t> whose </a:t>
            </a:r>
            <a:r>
              <a:rPr i="1" lang="en"/>
              <a:t>applications</a:t>
            </a:r>
            <a:r>
              <a:rPr lang="en"/>
              <a:t> are those that are normally done by humans (e.g., translation, perception)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the relationship between Deep Learning and AI?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AI </a:t>
            </a:r>
            <a:r>
              <a:rPr i="1" lang="en"/>
              <a:t>systems</a:t>
            </a:r>
            <a:r>
              <a:rPr lang="en"/>
              <a:t> utilize DL as a method to </a:t>
            </a:r>
            <a:r>
              <a:rPr lang="en"/>
              <a:t>approach</a:t>
            </a:r>
            <a:r>
              <a:rPr lang="en"/>
              <a:t> </a:t>
            </a:r>
            <a:r>
              <a:rPr i="1" lang="en"/>
              <a:t>applications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11700" y="1152475"/>
            <a:ext cx="8520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frame an AI application as a deep learning problem?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We can start by framing it as a machine learning problem, since Deep Learning ⊂ Machine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the most general formulation of the goal of Machine Learning we can express?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Given an input </a:t>
            </a:r>
            <a:r>
              <a:rPr i="1" lang="en"/>
              <a:t>x∈X</a:t>
            </a:r>
            <a:r>
              <a:rPr lang="en"/>
              <a:t>, produce a desired output </a:t>
            </a:r>
            <a:r>
              <a:rPr i="1" lang="en"/>
              <a:t>y∈Y</a:t>
            </a:r>
            <a:r>
              <a:rPr lang="en"/>
              <a:t>, using a </a:t>
            </a:r>
            <a:r>
              <a:rPr i="1" lang="en"/>
              <a:t>learned function</a:t>
            </a:r>
            <a:r>
              <a:rPr lang="en"/>
              <a:t> </a:t>
            </a:r>
            <a:r>
              <a:rPr i="1" lang="en"/>
              <a:t>f(x)≈y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/>
          <p:nvPr/>
        </p:nvSpPr>
        <p:spPr>
          <a:xfrm>
            <a:off x="-250200" y="-49075"/>
            <a:ext cx="9451200" cy="550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1063475" y="759625"/>
            <a:ext cx="7815000" cy="4577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3836100" y="237375"/>
            <a:ext cx="4719300" cy="4906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123450" y="2620700"/>
            <a:ext cx="3921600" cy="25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/>
          <p:nvPr/>
        </p:nvSpPr>
        <p:spPr>
          <a:xfrm>
            <a:off x="4405825" y="2463950"/>
            <a:ext cx="3665100" cy="2679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/>
          <p:nvPr/>
        </p:nvSpPr>
        <p:spPr>
          <a:xfrm>
            <a:off x="4738175" y="3597800"/>
            <a:ext cx="2848500" cy="15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413650" y="1367800"/>
            <a:ext cx="11886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f(x)=y</a:t>
            </a:r>
            <a:endParaRPr sz="2000"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1885800" y="1519250"/>
            <a:ext cx="19503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)=</a:t>
            </a:r>
            <a:r>
              <a:rPr b="1" lang="en" sz="2000"/>
              <a:t>y</a:t>
            </a:r>
            <a:endParaRPr b="1" sz="2000"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4991300" y="1414100"/>
            <a:ext cx="26541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✕ </a:t>
            </a:r>
            <a:r>
              <a:rPr lang="en"/>
              <a:t>Θ</a:t>
            </a:r>
            <a:r>
              <a:rPr lang="en" sz="2000"/>
              <a:t>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;</a:t>
            </a:r>
            <a:r>
              <a:rPr lang="en"/>
              <a:t>θ)=</a:t>
            </a:r>
            <a:r>
              <a:rPr b="1" lang="en"/>
              <a:t>y</a:t>
            </a:r>
            <a:endParaRPr b="1" sz="2000"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4609575" y="2892902"/>
            <a:ext cx="3271800" cy="7239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4510770" y="251330"/>
            <a:ext cx="34377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✕ </a:t>
            </a:r>
            <a:r>
              <a:rPr lang="en"/>
              <a:t>Θ</a:t>
            </a:r>
            <a:r>
              <a:rPr lang="en" sz="2000"/>
              <a:t>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f(x;</a:t>
            </a:r>
            <a:r>
              <a:rPr lang="en"/>
              <a:t>θ)=y; θ∈Θ for model M</a:t>
            </a:r>
            <a:endParaRPr sz="2000"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4462675" y="4073400"/>
            <a:ext cx="3551400" cy="6072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(x,y)∈D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123450" y="2620700"/>
            <a:ext cx="39216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DL enables function approximation for </a:t>
            </a:r>
            <a:r>
              <a:rPr i="1" lang="en" sz="2000"/>
              <a:t>f</a:t>
            </a:r>
            <a:r>
              <a:rPr lang="en" sz="2000"/>
              <a:t> and is constrained by: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 representation ɸ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Model architecture 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Loss function L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Optimization algorithm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Training data D</a:t>
            </a:r>
            <a:endParaRPr sz="2000"/>
          </a:p>
        </p:txBody>
      </p:sp>
      <p:sp>
        <p:nvSpPr>
          <p:cNvPr id="249" name="Google Shape;249;p35"/>
          <p:cNvSpPr/>
          <p:nvPr/>
        </p:nvSpPr>
        <p:spPr>
          <a:xfrm>
            <a:off x="578775" y="3574850"/>
            <a:ext cx="3333600" cy="859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 can: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Squeeze your input and output into numerical representations (e.g., vectors)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Compose neural layers that eat something shaped like the input and spit out something shaped like the output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Define a loss function and apply an optimizer that are valid in the underlying problem and model space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Your DL model will train and loss will go down, </a:t>
            </a:r>
            <a:r>
              <a:rPr i="1" lang="en"/>
              <a:t>even if you aren’t actually solving the problem you wanted to solve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311700" y="1152475"/>
            <a:ext cx="8520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Different problem classes </a:t>
            </a:r>
            <a:r>
              <a:rPr lang="en"/>
              <a:t>based</a:t>
            </a:r>
            <a:r>
              <a:rPr lang="en"/>
              <a:t> on input and output spaces can be tackled by varying our function </a:t>
            </a:r>
            <a:r>
              <a:rPr i="1" lang="en"/>
              <a:t>f(x)</a:t>
            </a:r>
            <a:r>
              <a:rPr lang="en"/>
              <a:t>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Regression: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Output space </a:t>
            </a:r>
            <a:r>
              <a:rPr i="1" lang="en"/>
              <a:t>y</a:t>
            </a:r>
            <a:r>
              <a:rPr lang="en"/>
              <a:t> is </a:t>
            </a:r>
            <a:r>
              <a:rPr i="1" lang="en"/>
              <a:t>continuous</a:t>
            </a:r>
            <a:r>
              <a:rPr lang="en"/>
              <a:t> and </a:t>
            </a:r>
            <a:r>
              <a:rPr i="1" lang="en"/>
              <a:t>ordered</a:t>
            </a:r>
            <a:endParaRPr i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X={Input Texts}, Y={Reading Grade Level Difficulty}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Classification: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Output space </a:t>
            </a:r>
            <a:r>
              <a:rPr i="1" lang="en"/>
              <a:t>y</a:t>
            </a:r>
            <a:r>
              <a:rPr lang="en"/>
              <a:t> is </a:t>
            </a:r>
            <a:r>
              <a:rPr i="1" lang="en"/>
              <a:t>discrete</a:t>
            </a:r>
            <a:r>
              <a:rPr lang="en"/>
              <a:t> and </a:t>
            </a:r>
            <a:r>
              <a:rPr i="1" lang="en"/>
              <a:t>unordered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X={ImageNet Images}, Y={1000 ImageNet Classes}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grpSp>
        <p:nvGrpSpPr>
          <p:cNvPr id="267" name="Google Shape;267;p38"/>
          <p:cNvGrpSpPr/>
          <p:nvPr/>
        </p:nvGrpSpPr>
        <p:grpSpPr>
          <a:xfrm>
            <a:off x="1471394" y="1203727"/>
            <a:ext cx="6201202" cy="1252284"/>
            <a:chOff x="596900" y="1441450"/>
            <a:chExt cx="11760293" cy="2374899"/>
          </a:xfrm>
        </p:grpSpPr>
        <p:pic>
          <p:nvPicPr>
            <p:cNvPr id="268" name="Google Shape;268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13362" y="1441450"/>
              <a:ext cx="5843831" cy="231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6900" y="1999009"/>
              <a:ext cx="5920482" cy="1817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Source l</a:t>
            </a:r>
            <a:r>
              <a:rPr lang="en" sz="2000"/>
              <a:t>anguage</a:t>
            </a:r>
            <a:r>
              <a:rPr lang="en" sz="2000"/>
              <a:t>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S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X=S</a:t>
            </a:r>
            <a:r>
              <a:rPr baseline="30000" i="1" lang="en" sz="2000"/>
              <a:t>N</a:t>
            </a:r>
            <a:r>
              <a:rPr i="1" lang="en" sz="2000"/>
              <a:t> </a:t>
            </a:r>
            <a:r>
              <a:rPr lang="en" sz="2000"/>
              <a:t>for maximum translation source length </a:t>
            </a:r>
            <a:r>
              <a:rPr i="1" lang="en" sz="2000"/>
              <a:t>N</a:t>
            </a:r>
            <a:endParaRPr sz="2000"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45720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</a:t>
            </a:r>
            <a:r>
              <a:rPr lang="en" sz="2000"/>
              <a:t>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Target language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T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Y=T</a:t>
            </a:r>
            <a:r>
              <a:rPr baseline="30000" i="1" lang="en" sz="2000"/>
              <a:t>M</a:t>
            </a:r>
            <a:r>
              <a:rPr i="1" lang="en" sz="2000"/>
              <a:t> </a:t>
            </a:r>
            <a:r>
              <a:rPr lang="en" sz="2000"/>
              <a:t>for maximum translation target length </a:t>
            </a:r>
            <a:r>
              <a:rPr i="1" lang="en" sz="2000"/>
              <a:t>M</a:t>
            </a:r>
            <a:endParaRPr sz="2000"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4292250"/>
            <a:ext cx="8520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are tokens? Why might </a:t>
            </a:r>
            <a:r>
              <a:rPr i="1" lang="en" sz="2000"/>
              <a:t>N</a:t>
            </a:r>
            <a:r>
              <a:rPr lang="en" sz="2000"/>
              <a:t> and </a:t>
            </a:r>
            <a:r>
              <a:rPr i="1" lang="en" sz="2000"/>
              <a:t>M</a:t>
            </a:r>
            <a:r>
              <a:rPr lang="en" sz="2000"/>
              <a:t> differ? 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might our function </a:t>
            </a:r>
            <a:r>
              <a:rPr i="1" lang="en" sz="2000"/>
              <a:t>f(x)</a:t>
            </a:r>
            <a:r>
              <a:rPr lang="en" sz="2000"/>
              <a:t> look like? </a:t>
            </a:r>
            <a:r>
              <a:rPr lang="en" sz="2000"/>
              <a:t>Classification</a:t>
            </a:r>
            <a:r>
              <a:rPr lang="en" sz="2000"/>
              <a:t> or regression?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9053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/>
          <p:nvPr/>
        </p:nvSpPr>
        <p:spPr>
          <a:xfrm>
            <a:off x="0" y="486330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Evaluating Gender Bias in Machine Translation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(2019)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00" y="2916000"/>
            <a:ext cx="5385151" cy="10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3987450"/>
            <a:ext cx="8520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might our function </a:t>
            </a:r>
            <a:r>
              <a:rPr i="1" lang="en" sz="2000"/>
              <a:t>f(x)</a:t>
            </a:r>
            <a:r>
              <a:rPr lang="en" sz="2000"/>
              <a:t> look like?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went wrong when learning </a:t>
            </a:r>
            <a:r>
              <a:rPr i="1" lang="en" sz="2000"/>
              <a:t>f(x)</a:t>
            </a:r>
            <a:r>
              <a:rPr lang="en" sz="2000"/>
              <a:t> to enable this mistake?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b="53081" l="0" r="0" t="25499"/>
          <a:stretch/>
        </p:blipFill>
        <p:spPr>
          <a:xfrm>
            <a:off x="917050" y="1394650"/>
            <a:ext cx="6858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Review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T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X=T</a:t>
            </a:r>
            <a:r>
              <a:rPr baseline="30000" i="1" lang="en" sz="2000"/>
              <a:t>N</a:t>
            </a:r>
            <a:r>
              <a:rPr i="1" lang="en" sz="2000"/>
              <a:t> </a:t>
            </a:r>
            <a:r>
              <a:rPr lang="en" sz="2000"/>
              <a:t>for maximum review length </a:t>
            </a:r>
            <a:r>
              <a:rPr i="1" lang="en" sz="2000"/>
              <a:t>N</a:t>
            </a:r>
            <a:endParaRPr sz="2000"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45720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Possible sentiments </a:t>
            </a:r>
            <a:r>
              <a:rPr i="1" lang="en" sz="2000"/>
              <a:t>S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Y=S</a:t>
            </a:r>
            <a:endParaRPr sz="2000"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4292250"/>
            <a:ext cx="8520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labels might you put in the set </a:t>
            </a:r>
            <a:r>
              <a:rPr i="1" lang="en" sz="2000"/>
              <a:t>S</a:t>
            </a:r>
            <a:r>
              <a:rPr lang="en" sz="2000"/>
              <a:t>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might our function </a:t>
            </a:r>
            <a:r>
              <a:rPr i="1" lang="en" sz="2000"/>
              <a:t>f(x)</a:t>
            </a:r>
            <a:r>
              <a:rPr lang="en" sz="2000"/>
              <a:t> look like? Classification or regression?</a:t>
            </a:r>
            <a:endParaRPr sz="2000"/>
          </a:p>
        </p:txBody>
      </p:sp>
      <p:sp>
        <p:nvSpPr>
          <p:cNvPr id="291" name="Google Shape;291;p40"/>
          <p:cNvSpPr/>
          <p:nvPr/>
        </p:nvSpPr>
        <p:spPr>
          <a:xfrm>
            <a:off x="5857950" y="1747350"/>
            <a:ext cx="1688400" cy="457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8229" l="0" r="53647" t="15077"/>
          <a:stretch/>
        </p:blipFill>
        <p:spPr>
          <a:xfrm>
            <a:off x="2825700" y="972900"/>
            <a:ext cx="3187800" cy="26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in the</a:t>
            </a:r>
            <a:br>
              <a:rPr lang="en" sz="2000"/>
            </a:br>
            <a:r>
              <a:rPr lang="en" sz="2000"/>
              <a:t>image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</a:t>
            </a:r>
            <a:r>
              <a:rPr b="1" i="1" lang="en" sz="2000"/>
              <a:t>R</a:t>
            </a:r>
            <a:r>
              <a:rPr baseline="30000" i="1" lang="en" sz="2000"/>
              <a:t>W,H,3</a:t>
            </a:r>
            <a:endParaRPr baseline="30000" sz="2000"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45720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r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r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Object classes </a:t>
            </a:r>
            <a:r>
              <a:rPr i="1" lang="en" sz="2000"/>
              <a:t>C</a:t>
            </a:r>
            <a:endParaRPr sz="2000"/>
          </a:p>
          <a:p>
            <a:pPr indent="-355600" lvl="1" marL="914400" rtl="0" algn="r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Object bounding</a:t>
            </a:r>
            <a:br>
              <a:rPr lang="en" sz="2000"/>
            </a:br>
            <a:r>
              <a:rPr lang="en" sz="2000"/>
              <a:t>b</a:t>
            </a:r>
            <a:r>
              <a:rPr lang="en" sz="2000"/>
              <a:t>oxes</a:t>
            </a:r>
            <a:endParaRPr sz="2000"/>
          </a:p>
          <a:p>
            <a:pPr indent="-355600" lvl="1" marL="914400" rtl="0" algn="r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Y=C ✕ </a:t>
            </a:r>
            <a:r>
              <a:rPr b="1" i="1" lang="en" sz="2000"/>
              <a:t>R</a:t>
            </a:r>
            <a:r>
              <a:rPr baseline="30000" i="1" lang="en" sz="2000"/>
              <a:t>x,y,w,h</a:t>
            </a:r>
            <a:r>
              <a:rPr i="1" lang="en" sz="2000"/>
              <a:t> ✕ N</a:t>
            </a:r>
            <a:endParaRPr i="1" sz="2000"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311700" y="4292250"/>
            <a:ext cx="8520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What’s </a:t>
            </a:r>
            <a:r>
              <a:rPr i="1" lang="en" sz="2000"/>
              <a:t>N</a:t>
            </a:r>
            <a:r>
              <a:rPr lang="en" sz="2000"/>
              <a:t> in the output space?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might our function </a:t>
            </a:r>
            <a:r>
              <a:rPr i="1" lang="en" sz="2000"/>
              <a:t>f(x)</a:t>
            </a:r>
            <a:r>
              <a:rPr lang="en" sz="2000"/>
              <a:t> look like? Classification or regression?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 Resources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Piazza: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https://piazza.com/usc/spring2023/csci566/info</a:t>
            </a:r>
            <a:r>
              <a:rPr lang="en"/>
              <a:t>  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Website: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https://csci566-spring2023.github.io/</a:t>
            </a:r>
            <a:r>
              <a:rPr lang="en"/>
              <a:t> </a:t>
            </a:r>
            <a:r>
              <a:rPr b="1" lang="en"/>
              <a:t>  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GDrive: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https://drive.google.com/drive/folders/11YcbSZcJUdRSbrNBWiOs_HM2VkxdNKWS?usp=share_link</a:t>
            </a:r>
            <a:r>
              <a:rPr lang="en"/>
              <a:t>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Zoom: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https://usc.zoom.us/j/95538924150?pwd=TTRBM283VCt4WDFkN1hLMmtrKzdGUT09</a:t>
            </a:r>
            <a:r>
              <a:rPr lang="en"/>
              <a:t>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Where to find these links?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Piazza → Resources → Course Information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b="1" lang="en"/>
              <a:t> </a:t>
            </a:r>
            <a:r>
              <a:rPr lang="en"/>
              <a:t>for Vision: Object Segmentation</a:t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 rotWithShape="1">
          <a:blip r:embed="rId3">
            <a:alphaModFix/>
          </a:blip>
          <a:srcRect b="0" l="50000" r="0" t="50199"/>
          <a:stretch/>
        </p:blipFill>
        <p:spPr>
          <a:xfrm>
            <a:off x="3216000" y="1017725"/>
            <a:ext cx="2712001" cy="182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in the image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</a:t>
            </a:r>
            <a:r>
              <a:rPr b="1" i="1" lang="en" sz="2000"/>
              <a:t>R</a:t>
            </a:r>
            <a:r>
              <a:rPr baseline="30000" i="1" lang="en" sz="2000"/>
              <a:t>W,H,3</a:t>
            </a:r>
            <a:endParaRPr sz="2000"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4572025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r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r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Object classes |C| per pixel in the image</a:t>
            </a:r>
            <a:endParaRPr sz="2000"/>
          </a:p>
          <a:p>
            <a:pPr indent="-355600" lvl="1" marL="914400" rtl="0" algn="r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</a:t>
            </a:r>
            <a:r>
              <a:rPr b="1" i="1" lang="en" sz="2000"/>
              <a:t>R</a:t>
            </a:r>
            <a:r>
              <a:rPr baseline="30000" i="1" lang="en" sz="2000"/>
              <a:t>W,H,|C|</a:t>
            </a:r>
            <a:endParaRPr baseline="30000" i="1" sz="2000"/>
          </a:p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311700" y="4292250"/>
            <a:ext cx="8520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else might you represent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might our function </a:t>
            </a:r>
            <a:r>
              <a:rPr i="1" lang="en" sz="2000"/>
              <a:t>f(x)</a:t>
            </a:r>
            <a:r>
              <a:rPr lang="en" sz="2000"/>
              <a:t> look like? Classification or regression?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 rotWithShape="1">
          <a:blip r:embed="rId3">
            <a:alphaModFix/>
          </a:blip>
          <a:srcRect b="49836" l="0" r="52956" t="0"/>
          <a:stretch/>
        </p:blipFill>
        <p:spPr>
          <a:xfrm>
            <a:off x="3103900" y="918550"/>
            <a:ext cx="2475976" cy="148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/>
          <p:nvPr/>
        </p:nvSpPr>
        <p:spPr>
          <a:xfrm>
            <a:off x="4401331" y="1310728"/>
            <a:ext cx="1040400" cy="9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3"/>
          <p:cNvSpPr/>
          <p:nvPr/>
        </p:nvSpPr>
        <p:spPr>
          <a:xfrm>
            <a:off x="4503925" y="1156200"/>
            <a:ext cx="1040400" cy="1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/>
          <p:nvPr/>
        </p:nvSpPr>
        <p:spPr>
          <a:xfrm>
            <a:off x="5924300" y="1156200"/>
            <a:ext cx="2220900" cy="1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in the image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Tokens in the question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</a:t>
            </a:r>
            <a:r>
              <a:rPr b="1" i="1" lang="en" sz="2000"/>
              <a:t>R</a:t>
            </a:r>
            <a:r>
              <a:rPr baseline="30000" i="1" lang="en" sz="2000"/>
              <a:t>W,H,3</a:t>
            </a:r>
            <a:r>
              <a:rPr i="1" lang="en" sz="2000"/>
              <a:t>✕ T</a:t>
            </a:r>
            <a:r>
              <a:rPr baseline="30000" i="1" lang="en" sz="2000"/>
              <a:t>N</a:t>
            </a:r>
            <a:endParaRPr baseline="30000" sz="2000"/>
          </a:p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4572025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Possible answers </a:t>
            </a:r>
            <a:r>
              <a:rPr i="1" lang="en" sz="2000"/>
              <a:t>A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</a:t>
            </a:r>
            <a:r>
              <a:rPr i="1" lang="en" sz="2000"/>
              <a:t>A</a:t>
            </a:r>
            <a:endParaRPr baseline="30000" i="1" sz="2000"/>
          </a:p>
        </p:txBody>
      </p:sp>
      <p:sp>
        <p:nvSpPr>
          <p:cNvPr id="321" name="Google Shape;321;p43"/>
          <p:cNvSpPr txBox="1"/>
          <p:nvPr>
            <p:ph idx="1" type="body"/>
          </p:nvPr>
        </p:nvSpPr>
        <p:spPr>
          <a:xfrm>
            <a:off x="311700" y="4292250"/>
            <a:ext cx="8520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else might you represent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might our function </a:t>
            </a:r>
            <a:r>
              <a:rPr i="1" lang="en" sz="2000"/>
              <a:t>f(x)</a:t>
            </a:r>
            <a:r>
              <a:rPr lang="en" sz="2000"/>
              <a:t> look like? Classification or regression?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 rotWithShape="1">
          <a:blip r:embed="rId3">
            <a:alphaModFix/>
          </a:blip>
          <a:srcRect b="55037" l="0" r="75097" t="0"/>
          <a:stretch/>
        </p:blipFill>
        <p:spPr>
          <a:xfrm>
            <a:off x="3378763" y="1017725"/>
            <a:ext cx="1384975" cy="16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Tokens in the caption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X=T</a:t>
            </a:r>
            <a:r>
              <a:rPr baseline="30000" i="1" lang="en" sz="2000"/>
              <a:t>N</a:t>
            </a:r>
            <a:endParaRPr baseline="30000" sz="2000"/>
          </a:p>
        </p:txBody>
      </p:sp>
      <p:sp>
        <p:nvSpPr>
          <p:cNvPr id="329" name="Google Shape;329;p44"/>
          <p:cNvSpPr txBox="1"/>
          <p:nvPr>
            <p:ph idx="1" type="body"/>
          </p:nvPr>
        </p:nvSpPr>
        <p:spPr>
          <a:xfrm>
            <a:off x="4572025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of an image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</a:t>
            </a:r>
            <a:r>
              <a:rPr b="1" i="1" lang="en" sz="2000"/>
              <a:t>R</a:t>
            </a:r>
            <a:r>
              <a:rPr baseline="30000" i="1" lang="en" sz="2000"/>
              <a:t>W,H,3</a:t>
            </a:r>
            <a:endParaRPr baseline="30000" i="1" sz="2000"/>
          </a:p>
        </p:txBody>
      </p:sp>
      <p:sp>
        <p:nvSpPr>
          <p:cNvPr id="330" name="Google Shape;330;p44"/>
          <p:cNvSpPr txBox="1"/>
          <p:nvPr>
            <p:ph idx="1" type="body"/>
          </p:nvPr>
        </p:nvSpPr>
        <p:spPr>
          <a:xfrm>
            <a:off x="311700" y="4292250"/>
            <a:ext cx="8520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might our function </a:t>
            </a:r>
            <a:r>
              <a:rPr i="1" lang="en" sz="2000"/>
              <a:t>f(x)</a:t>
            </a:r>
            <a:r>
              <a:rPr lang="en" sz="2000"/>
              <a:t> look like? Classification or regression?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Why does this example </a:t>
            </a:r>
            <a:r>
              <a:rPr i="1" lang="en" sz="2000"/>
              <a:t>feel different</a:t>
            </a:r>
            <a:r>
              <a:rPr lang="en" sz="2000"/>
              <a:t> from the others?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Discriminative v. Generative</a:t>
            </a:r>
            <a:endParaRPr b="1"/>
          </a:p>
        </p:txBody>
      </p:sp>
      <p:pic>
        <p:nvPicPr>
          <p:cNvPr id="336" name="Google Shape;336;p45"/>
          <p:cNvPicPr preferRelativeResize="0"/>
          <p:nvPr/>
        </p:nvPicPr>
        <p:blipFill rotWithShape="1">
          <a:blip r:embed="rId3">
            <a:alphaModFix/>
          </a:blip>
          <a:srcRect b="0" l="0" r="65682" t="0"/>
          <a:stretch/>
        </p:blipFill>
        <p:spPr>
          <a:xfrm>
            <a:off x="1997925" y="2151500"/>
            <a:ext cx="1600374" cy="11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 rotWithShape="1">
          <a:blip r:embed="rId3">
            <a:alphaModFix/>
          </a:blip>
          <a:srcRect b="0" l="34251" r="-1266" t="0"/>
          <a:stretch/>
        </p:blipFill>
        <p:spPr>
          <a:xfrm>
            <a:off x="3598300" y="2151500"/>
            <a:ext cx="3125200" cy="111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5"/>
          <p:cNvGrpSpPr/>
          <p:nvPr/>
        </p:nvGrpSpPr>
        <p:grpSpPr>
          <a:xfrm>
            <a:off x="627550" y="3271300"/>
            <a:ext cx="3204900" cy="1484275"/>
            <a:chOff x="627550" y="3271300"/>
            <a:chExt cx="3204900" cy="1484275"/>
          </a:xfrm>
        </p:grpSpPr>
        <p:sp>
          <p:nvSpPr>
            <p:cNvPr id="339" name="Google Shape;339;p45"/>
            <p:cNvSpPr txBox="1"/>
            <p:nvPr/>
          </p:nvSpPr>
          <p:spPr>
            <a:xfrm>
              <a:off x="627550" y="3585875"/>
              <a:ext cx="3204900" cy="1169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Discriminative</a:t>
              </a:r>
              <a:br>
                <a:rPr b="1" lang="en" sz="2000"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Estimate P(Y|X) from data.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E.g., {f(x)=y} ↔ {p(y|x)}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0" name="Google Shape;340;p45"/>
            <p:cNvCxnSpPr>
              <a:stCxn id="336" idx="2"/>
              <a:endCxn id="339" idx="0"/>
            </p:cNvCxnSpPr>
            <p:nvPr/>
          </p:nvCxnSpPr>
          <p:spPr>
            <a:xfrm flipH="1">
              <a:off x="2229912" y="3271300"/>
              <a:ext cx="568200" cy="314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1" name="Google Shape;341;p45"/>
          <p:cNvGrpSpPr/>
          <p:nvPr/>
        </p:nvGrpSpPr>
        <p:grpSpPr>
          <a:xfrm>
            <a:off x="4639250" y="3271300"/>
            <a:ext cx="4314300" cy="1792075"/>
            <a:chOff x="4639250" y="3271300"/>
            <a:chExt cx="4314300" cy="1792075"/>
          </a:xfrm>
        </p:grpSpPr>
        <p:sp>
          <p:nvSpPr>
            <p:cNvPr id="342" name="Google Shape;342;p45"/>
            <p:cNvSpPr txBox="1"/>
            <p:nvPr/>
          </p:nvSpPr>
          <p:spPr>
            <a:xfrm>
              <a:off x="4639250" y="3585875"/>
              <a:ext cx="4314300" cy="1477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Generative</a:t>
              </a:r>
              <a:br>
                <a:rPr b="1" lang="en" sz="2000"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Estimate P(X|Y) and P(Y) from data.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E.g., {f(x)=y}</a:t>
              </a:r>
              <a:r>
                <a:rPr lang="en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↔ {p(y) occurs and p(x|y) that y </a:t>
              </a:r>
              <a:r>
                <a:rPr i="1" lang="en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explains</a:t>
              </a:r>
              <a:r>
                <a:rPr lang="en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observed x}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3" name="Google Shape;343;p45"/>
            <p:cNvCxnSpPr>
              <a:stCxn id="337" idx="2"/>
              <a:endCxn id="342" idx="0"/>
            </p:cNvCxnSpPr>
            <p:nvPr/>
          </p:nvCxnSpPr>
          <p:spPr>
            <a:xfrm>
              <a:off x="5160900" y="3271300"/>
              <a:ext cx="1635600" cy="314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4" name="Google Shape;344;p45"/>
          <p:cNvGrpSpPr/>
          <p:nvPr/>
        </p:nvGrpSpPr>
        <p:grpSpPr>
          <a:xfrm>
            <a:off x="1064563" y="1017725"/>
            <a:ext cx="7014875" cy="887276"/>
            <a:chOff x="1064563" y="1017725"/>
            <a:chExt cx="7014875" cy="887276"/>
          </a:xfrm>
        </p:grpSpPr>
        <p:pic>
          <p:nvPicPr>
            <p:cNvPr id="345" name="Google Shape;345;p45"/>
            <p:cNvPicPr preferRelativeResize="0"/>
            <p:nvPr/>
          </p:nvPicPr>
          <p:blipFill rotWithShape="1">
            <a:blip r:embed="rId4">
              <a:alphaModFix/>
            </a:blip>
            <a:srcRect b="60328" l="0" r="0" t="0"/>
            <a:stretch/>
          </p:blipFill>
          <p:spPr>
            <a:xfrm>
              <a:off x="1064563" y="1195151"/>
              <a:ext cx="7014875" cy="70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45"/>
            <p:cNvSpPr txBox="1"/>
            <p:nvPr/>
          </p:nvSpPr>
          <p:spPr>
            <a:xfrm>
              <a:off x="6583475" y="1017725"/>
              <a:ext cx="1316700" cy="400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Bayes’ Rule</a:t>
              </a:r>
              <a:endParaRPr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47" name="Google Shape;347;p45"/>
          <p:cNvSpPr txBox="1"/>
          <p:nvPr/>
        </p:nvSpPr>
        <p:spPr>
          <a:xfrm>
            <a:off x="1871375" y="2106675"/>
            <a:ext cx="14187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Posterior of Y</a:t>
            </a:r>
            <a:endParaRPr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45"/>
          <p:cNvSpPr txBox="1"/>
          <p:nvPr/>
        </p:nvSpPr>
        <p:spPr>
          <a:xfrm>
            <a:off x="4164100" y="1882588"/>
            <a:ext cx="15174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Likelihood of Y</a:t>
            </a:r>
            <a:endParaRPr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6165450" y="1882588"/>
            <a:ext cx="14187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 of Y</a:t>
            </a:r>
            <a:endParaRPr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pic>
        <p:nvPicPr>
          <p:cNvPr id="355" name="Google Shape;355;p46"/>
          <p:cNvPicPr preferRelativeResize="0"/>
          <p:nvPr/>
        </p:nvPicPr>
        <p:blipFill rotWithShape="1">
          <a:blip r:embed="rId3">
            <a:alphaModFix/>
          </a:blip>
          <a:srcRect b="55037" l="0" r="75097" t="0"/>
          <a:stretch/>
        </p:blipFill>
        <p:spPr>
          <a:xfrm>
            <a:off x="3879513" y="1110725"/>
            <a:ext cx="1384975" cy="16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692" y="1076489"/>
            <a:ext cx="6672616" cy="315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 txBox="1"/>
          <p:nvPr>
            <p:ph idx="1" type="body"/>
          </p:nvPr>
        </p:nvSpPr>
        <p:spPr>
          <a:xfrm>
            <a:off x="311700" y="4292250"/>
            <a:ext cx="8520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Should we estimate</a:t>
            </a:r>
            <a:r>
              <a:rPr lang="en" sz="2000"/>
              <a:t> </a:t>
            </a:r>
            <a:r>
              <a:rPr i="1" lang="en" sz="2000"/>
              <a:t>f(x)</a:t>
            </a:r>
            <a:r>
              <a:rPr lang="en" sz="2000"/>
              <a:t> with a discriminative or generative approach?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went </a:t>
            </a:r>
            <a:r>
              <a:rPr lang="en" sz="2000"/>
              <a:t>wrong</a:t>
            </a:r>
            <a:r>
              <a:rPr lang="en" sz="2000"/>
              <a:t> in the estimation of </a:t>
            </a:r>
            <a:r>
              <a:rPr i="1" lang="en" sz="2000"/>
              <a:t>f(x) </a:t>
            </a:r>
            <a:r>
              <a:rPr lang="en" sz="2000"/>
              <a:t>above?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8520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the most general formulation of the goal of Machine Learning we can express?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Given an input </a:t>
            </a:r>
            <a:r>
              <a:rPr i="1" lang="en"/>
              <a:t>x∈X</a:t>
            </a:r>
            <a:r>
              <a:rPr lang="en"/>
              <a:t>, produce a desired output </a:t>
            </a:r>
            <a:r>
              <a:rPr i="1" lang="en"/>
              <a:t>y∈Y</a:t>
            </a:r>
            <a:r>
              <a:rPr lang="en"/>
              <a:t>, using a </a:t>
            </a:r>
            <a:r>
              <a:rPr i="1" lang="en"/>
              <a:t>learned function</a:t>
            </a:r>
            <a:r>
              <a:rPr lang="en"/>
              <a:t> </a:t>
            </a:r>
            <a:r>
              <a:rPr i="1" lang="en"/>
              <a:t>f(x)≈y</a:t>
            </a:r>
            <a:r>
              <a:rPr lang="en"/>
              <a:t>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start deep learning?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Well, first let’s think about whether we oughta, and then see what might slow us down along the way.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r>
              <a:rPr b="1" lang="en"/>
              <a:t>L FUNDAMENTALS: Start Without DL</a:t>
            </a:r>
            <a:endParaRPr b="1"/>
          </a:p>
        </p:txBody>
      </p:sp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311700" y="1152475"/>
            <a:ext cx="8520600" cy="3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Always look at your data! What will the model see?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Always implement a strong baseline!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Strong does not always mean “clever”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Strong </a:t>
            </a:r>
            <a:r>
              <a:rPr i="1" lang="en"/>
              <a:t>never</a:t>
            </a:r>
            <a:r>
              <a:rPr lang="en"/>
              <a:t> means “fancy” or “complicated”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https://twitter.com/seanjtaylor/status/1550326602105466880?s=20&amp;t=0ZjH63z3S22vwAdG9l5D0g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sp>
        <p:nvSpPr>
          <p:cNvPr id="375" name="Google Shape;375;p49"/>
          <p:cNvSpPr txBox="1"/>
          <p:nvPr>
            <p:ph idx="1" type="body"/>
          </p:nvPr>
        </p:nvSpPr>
        <p:spPr>
          <a:xfrm>
            <a:off x="311700" y="1152475"/>
            <a:ext cx="8520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the most general formulation of the goal of Machine Learning we can express?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Given an input </a:t>
            </a:r>
            <a:r>
              <a:rPr i="1" lang="en"/>
              <a:t>x∈X</a:t>
            </a:r>
            <a:r>
              <a:rPr lang="en"/>
              <a:t>, produce a desired output </a:t>
            </a:r>
            <a:r>
              <a:rPr i="1" lang="en"/>
              <a:t>y∈Y</a:t>
            </a:r>
            <a:r>
              <a:rPr lang="en"/>
              <a:t>, using a </a:t>
            </a:r>
            <a:r>
              <a:rPr i="1" lang="en"/>
              <a:t>learned function</a:t>
            </a:r>
            <a:r>
              <a:rPr lang="en"/>
              <a:t> </a:t>
            </a:r>
            <a:r>
              <a:rPr i="1" lang="en"/>
              <a:t>f(x)≈y</a:t>
            </a:r>
            <a:r>
              <a:rPr lang="en"/>
              <a:t>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What’s a simple, non-degenerate learned function?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First assume we can transform input x into a </a:t>
            </a:r>
            <a:r>
              <a:rPr i="1" lang="en"/>
              <a:t>vector representation, ɸ(x)=</a:t>
            </a:r>
            <a:r>
              <a:rPr b="1" i="1" lang="en"/>
              <a:t>x</a:t>
            </a:r>
            <a:endParaRPr b="1" i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Then we can study a simple linear model: </a:t>
            </a:r>
            <a:r>
              <a:rPr i="1" lang="en"/>
              <a:t>f(</a:t>
            </a:r>
            <a:r>
              <a:rPr i="1" lang="en"/>
              <a:t>ɸ(x)</a:t>
            </a:r>
            <a:r>
              <a:rPr i="1" lang="en"/>
              <a:t>)=W</a:t>
            </a:r>
            <a:r>
              <a:rPr i="1" lang="en"/>
              <a:t>ɸ(x)</a:t>
            </a:r>
            <a:r>
              <a:rPr i="1" lang="en"/>
              <a:t>+b</a:t>
            </a:r>
            <a:endParaRPr i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"/>
              <a:t>Weight matrix </a:t>
            </a:r>
            <a:r>
              <a:rPr lang="en"/>
              <a:t>W, </a:t>
            </a:r>
            <a:r>
              <a:rPr i="1" lang="en"/>
              <a:t>bias vector</a:t>
            </a:r>
            <a:r>
              <a:rPr lang="en"/>
              <a:t> 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Classification</a:t>
            </a:r>
            <a:endParaRPr/>
          </a:p>
        </p:txBody>
      </p:sp>
      <p:sp>
        <p:nvSpPr>
          <p:cNvPr id="381" name="Google Shape;381;p50"/>
          <p:cNvSpPr txBox="1"/>
          <p:nvPr>
            <p:ph idx="1" type="body"/>
          </p:nvPr>
        </p:nvSpPr>
        <p:spPr>
          <a:xfrm>
            <a:off x="311700" y="1152475"/>
            <a:ext cx="8520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f(ɸ(x))=Wɸ(x)+b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) = W</a:t>
            </a:r>
            <a:r>
              <a:rPr b="1" lang="en"/>
              <a:t>x</a:t>
            </a:r>
            <a:r>
              <a:rPr lang="en"/>
              <a:t>+b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This is a familiar, linear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Going back to Image Classification, the target application of the famous AlexNet, let’s see how our linear function fits into the framework we’re describing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387" name="Google Shape;387;p51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in the image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</a:t>
            </a:r>
            <a:r>
              <a:rPr b="1" i="1" lang="en" sz="2000"/>
              <a:t>R</a:t>
            </a:r>
            <a:r>
              <a:rPr baseline="30000" i="1" lang="en" sz="2000"/>
              <a:t>50</a:t>
            </a:r>
            <a:r>
              <a:rPr baseline="30000" i="1" lang="en" sz="2000"/>
              <a:t>,50,3</a:t>
            </a:r>
            <a:endParaRPr baseline="30000" sz="2000"/>
          </a:p>
        </p:txBody>
      </p:sp>
      <p:sp>
        <p:nvSpPr>
          <p:cNvPr id="388" name="Google Shape;388;p51"/>
          <p:cNvSpPr txBox="1"/>
          <p:nvPr>
            <p:ph idx="1" type="body"/>
          </p:nvPr>
        </p:nvSpPr>
        <p:spPr>
          <a:xfrm>
            <a:off x="48006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Object classes </a:t>
            </a:r>
            <a:r>
              <a:rPr i="1" lang="en" sz="2000"/>
              <a:t>C = {airplane, car, cat}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Y=C</a:t>
            </a:r>
            <a:endParaRPr i="1" sz="2000"/>
          </a:p>
        </p:txBody>
      </p:sp>
      <p:sp>
        <p:nvSpPr>
          <p:cNvPr id="389" name="Google Shape;389;p51"/>
          <p:cNvSpPr txBox="1"/>
          <p:nvPr>
            <p:ph idx="1" type="body"/>
          </p:nvPr>
        </p:nvSpPr>
        <p:spPr>
          <a:xfrm>
            <a:off x="311700" y="4177750"/>
            <a:ext cx="87492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)=W</a:t>
            </a:r>
            <a:r>
              <a:rPr b="1" lang="en" sz="2000"/>
              <a:t>x</a:t>
            </a:r>
            <a:r>
              <a:rPr lang="en" sz="2000"/>
              <a:t>+b; size of </a:t>
            </a:r>
            <a:r>
              <a:rPr i="1" lang="en" sz="2000"/>
              <a:t>W</a:t>
            </a:r>
            <a:r>
              <a:rPr lang="en" sz="2000"/>
              <a:t> and </a:t>
            </a:r>
            <a:r>
              <a:rPr i="1" lang="en" sz="2000"/>
              <a:t>b</a:t>
            </a:r>
            <a:r>
              <a:rPr lang="en" sz="2000"/>
              <a:t>? How does </a:t>
            </a:r>
            <a:r>
              <a:rPr i="1" lang="en" sz="2000"/>
              <a:t>W</a:t>
            </a:r>
            <a:r>
              <a:rPr b="1" i="1" lang="en" sz="2000"/>
              <a:t>x</a:t>
            </a:r>
            <a:r>
              <a:rPr i="1" lang="en" sz="2000"/>
              <a:t>+b</a:t>
            </a:r>
            <a:r>
              <a:rPr lang="en" sz="2000"/>
              <a:t> </a:t>
            </a:r>
            <a:r>
              <a:rPr lang="en" sz="2000"/>
              <a:t>give us a class </a:t>
            </a:r>
            <a:r>
              <a:rPr i="1" lang="en" sz="2000"/>
              <a:t>C</a:t>
            </a:r>
            <a:r>
              <a:rPr lang="en" sz="2000"/>
              <a:t>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W</a:t>
            </a:r>
            <a:r>
              <a:rPr lang="en" sz="2000"/>
              <a:t> maps every pixel value (50*50*3) to a posterior probability of each C</a:t>
            </a:r>
            <a:endParaRPr sz="2000"/>
          </a:p>
        </p:txBody>
      </p:sp>
      <p:pic>
        <p:nvPicPr>
          <p:cNvPr id="390" name="Google Shape;39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530" y="1017731"/>
            <a:ext cx="1904839" cy="190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 Resources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GDrive: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https://drive.google.com/drive/folders/11YcbSZcJUdRSbrNBWiOs_HM2VkxdNKWS?usp=share_link</a:t>
            </a:r>
            <a:r>
              <a:rPr lang="en"/>
              <a:t>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Living syllabus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Lecture slides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Links for Zoom recordings of past lectures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396" name="Google Shape;396;p52"/>
          <p:cNvSpPr txBox="1"/>
          <p:nvPr>
            <p:ph idx="1" type="body"/>
          </p:nvPr>
        </p:nvSpPr>
        <p:spPr>
          <a:xfrm>
            <a:off x="311700" y="34099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Pixels in the image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</a:t>
            </a:r>
            <a:r>
              <a:rPr b="1" i="1" lang="en" sz="2000"/>
              <a:t>R</a:t>
            </a:r>
            <a:r>
              <a:rPr baseline="30000" i="1" lang="en" sz="2000"/>
              <a:t>50,50,3</a:t>
            </a:r>
            <a:endParaRPr baseline="30000" sz="2000"/>
          </a:p>
        </p:txBody>
      </p:sp>
      <p:sp>
        <p:nvSpPr>
          <p:cNvPr id="397" name="Google Shape;397;p52"/>
          <p:cNvSpPr txBox="1"/>
          <p:nvPr>
            <p:ph idx="1" type="body"/>
          </p:nvPr>
        </p:nvSpPr>
        <p:spPr>
          <a:xfrm>
            <a:off x="4800600" y="34099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Object classes </a:t>
            </a:r>
            <a:r>
              <a:rPr i="1" lang="en" sz="2000"/>
              <a:t>C = {airplane, car, cat}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Y=C</a:t>
            </a:r>
            <a:endParaRPr i="1" sz="2000"/>
          </a:p>
        </p:txBody>
      </p:sp>
      <p:sp>
        <p:nvSpPr>
          <p:cNvPr id="398" name="Google Shape;398;p52"/>
          <p:cNvSpPr txBox="1"/>
          <p:nvPr>
            <p:ph idx="1" type="body"/>
          </p:nvPr>
        </p:nvSpPr>
        <p:spPr>
          <a:xfrm>
            <a:off x="311700" y="1301975"/>
            <a:ext cx="6658800" cy="21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W</a:t>
            </a:r>
            <a:r>
              <a:rPr lang="en" sz="2000"/>
              <a:t> maps every pixel value (50*50*3) to a posterior probability of each C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Then our output space should be dimension </a:t>
            </a:r>
            <a:r>
              <a:rPr i="1" lang="en" sz="2000"/>
              <a:t>|C|; </a:t>
            </a:r>
            <a:r>
              <a:rPr lang="en" sz="2000"/>
              <a:t>we can </a:t>
            </a:r>
            <a:r>
              <a:rPr i="1" lang="en" sz="2000"/>
              <a:t>encode</a:t>
            </a:r>
            <a:r>
              <a:rPr lang="en" sz="2000"/>
              <a:t> </a:t>
            </a:r>
            <a:r>
              <a:rPr i="1" lang="en" sz="2000"/>
              <a:t>Y</a:t>
            </a:r>
            <a:r>
              <a:rPr lang="en" sz="2000"/>
              <a:t> as a </a:t>
            </a:r>
            <a:r>
              <a:rPr i="1" lang="en" sz="2000"/>
              <a:t>one-hot</a:t>
            </a:r>
            <a:r>
              <a:rPr lang="en" sz="2000"/>
              <a:t> vector &lt;0, 1, 0&gt;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learn </a:t>
            </a:r>
            <a:r>
              <a:rPr i="1" lang="en" sz="2000"/>
              <a:t>f(x)=Wx+b</a:t>
            </a:r>
            <a:r>
              <a:rPr lang="en" sz="2000"/>
              <a:t> directly: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</a:t>
            </a:r>
            <a:r>
              <a:rPr baseline="30000" lang="en" sz="2000"/>
              <a:t>&lt;|C| x </a:t>
            </a:r>
            <a:r>
              <a:rPr baseline="30000" lang="en" sz="2000"/>
              <a:t>50*50*3&gt;</a:t>
            </a:r>
            <a:r>
              <a:rPr b="1" lang="en" sz="2000"/>
              <a:t>x</a:t>
            </a:r>
            <a:r>
              <a:rPr baseline="30000" lang="en" sz="2000"/>
              <a:t>&lt;50*50*3&gt;</a:t>
            </a:r>
            <a:r>
              <a:rPr lang="en" sz="2000"/>
              <a:t> + b</a:t>
            </a:r>
            <a:r>
              <a:rPr baseline="30000" lang="en" sz="2000"/>
              <a:t>&lt;|C|&gt;</a:t>
            </a:r>
            <a:endParaRPr sz="2000"/>
          </a:p>
        </p:txBody>
      </p:sp>
      <p:pic>
        <p:nvPicPr>
          <p:cNvPr id="399" name="Google Shape;39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380" y="323831"/>
            <a:ext cx="1904839" cy="190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405" name="Google Shape;405;p53"/>
          <p:cNvSpPr txBox="1"/>
          <p:nvPr>
            <p:ph idx="1" type="body"/>
          </p:nvPr>
        </p:nvSpPr>
        <p:spPr>
          <a:xfrm>
            <a:off x="311700" y="1301975"/>
            <a:ext cx="66588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W</a:t>
            </a:r>
            <a:r>
              <a:rPr lang="en" sz="2000"/>
              <a:t> maps every pixel value (50*50*3) to a posterior probability of each C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Then our output space should be dimension </a:t>
            </a:r>
            <a:r>
              <a:rPr i="1" lang="en" sz="2000"/>
              <a:t>|C|; </a:t>
            </a:r>
            <a:r>
              <a:rPr lang="en" sz="2000"/>
              <a:t>we can </a:t>
            </a:r>
            <a:r>
              <a:rPr i="1" lang="en" sz="2000"/>
              <a:t>encode</a:t>
            </a:r>
            <a:r>
              <a:rPr lang="en" sz="2000"/>
              <a:t> </a:t>
            </a:r>
            <a:r>
              <a:rPr i="1" lang="en" sz="2000"/>
              <a:t>Y</a:t>
            </a:r>
            <a:r>
              <a:rPr lang="en" sz="2000"/>
              <a:t> as a </a:t>
            </a:r>
            <a:r>
              <a:rPr i="1" lang="en" sz="2000"/>
              <a:t>one-hot</a:t>
            </a:r>
            <a:r>
              <a:rPr lang="en" sz="2000"/>
              <a:t> vector &lt;0, 1, 0&gt;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learn </a:t>
            </a:r>
            <a:r>
              <a:rPr i="1" lang="en" sz="2000"/>
              <a:t>f(x)=Wx+b</a:t>
            </a:r>
            <a:r>
              <a:rPr lang="en" sz="2000"/>
              <a:t> directly: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</a:t>
            </a:r>
            <a:r>
              <a:rPr baseline="30000" lang="en" sz="2000"/>
              <a:t>&lt;</a:t>
            </a:r>
            <a:r>
              <a:rPr baseline="30000" lang="en" sz="2000"/>
              <a:t>|C| x </a:t>
            </a:r>
            <a:r>
              <a:rPr baseline="30000" lang="en" sz="2000"/>
              <a:t>50*50*3&gt;</a:t>
            </a:r>
            <a:r>
              <a:rPr b="1" lang="en" sz="2000"/>
              <a:t>x</a:t>
            </a:r>
            <a:r>
              <a:rPr baseline="30000" lang="en" sz="2000"/>
              <a:t>&lt;50*50*3&gt;</a:t>
            </a:r>
            <a:r>
              <a:rPr lang="en" sz="2000"/>
              <a:t> + b</a:t>
            </a:r>
            <a:r>
              <a:rPr baseline="30000" lang="en" sz="2000"/>
              <a:t>&lt;|C|&gt;</a:t>
            </a:r>
            <a:endParaRPr sz="2000"/>
          </a:p>
        </p:txBody>
      </p:sp>
      <p:pic>
        <p:nvPicPr>
          <p:cNvPr id="406" name="Google Shape;40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380" y="323831"/>
            <a:ext cx="1904839" cy="190418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>
            <p:ph idx="1" type="body"/>
          </p:nvPr>
        </p:nvSpPr>
        <p:spPr>
          <a:xfrm>
            <a:off x="311700" y="3140475"/>
            <a:ext cx="8563500" cy="19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representation is really big for our slides demonstration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Let’s use our </a:t>
            </a:r>
            <a:r>
              <a:rPr i="1" lang="en" sz="2000"/>
              <a:t>encoding </a:t>
            </a:r>
            <a:r>
              <a:rPr i="1" lang="en" sz="2000"/>
              <a:t>function</a:t>
            </a:r>
            <a:r>
              <a:rPr i="1" lang="en" sz="2000"/>
              <a:t> ɸ(x)</a:t>
            </a:r>
            <a:r>
              <a:rPr lang="en" sz="2000"/>
              <a:t> to get a vector </a:t>
            </a:r>
            <a:r>
              <a:rPr b="1" lang="en" sz="2000"/>
              <a:t>x</a:t>
            </a:r>
            <a:r>
              <a:rPr lang="en" sz="2000"/>
              <a:t> from image input x that’s smaller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simplicity, we’ll divide the image into quadrants and create one </a:t>
            </a:r>
            <a:r>
              <a:rPr i="1" lang="en" sz="2000"/>
              <a:t>superpixel</a:t>
            </a:r>
            <a:r>
              <a:rPr lang="en" sz="2000"/>
              <a:t> per quadrant that’s just the average intensity of all the pixels in it (e.g., flatten over x,y,RGB all together)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413" name="Google Shape;413;p54"/>
          <p:cNvSpPr txBox="1"/>
          <p:nvPr>
            <p:ph idx="1" type="body"/>
          </p:nvPr>
        </p:nvSpPr>
        <p:spPr>
          <a:xfrm>
            <a:off x="311700" y="1301975"/>
            <a:ext cx="8563500" cy="3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Now </a:t>
            </a:r>
            <a:r>
              <a:rPr i="1" lang="en" sz="2000"/>
              <a:t>W</a:t>
            </a:r>
            <a:r>
              <a:rPr lang="en" sz="2000"/>
              <a:t> maps every superpixel </a:t>
            </a:r>
            <a:r>
              <a:rPr lang="en" sz="2000"/>
              <a:t>intensity</a:t>
            </a:r>
            <a:r>
              <a:rPr lang="en" sz="2000"/>
              <a:t> value (2*2) </a:t>
            </a:r>
            <a:br>
              <a:rPr lang="en" sz="2000"/>
            </a:br>
            <a:r>
              <a:rPr lang="en" sz="2000"/>
              <a:t>to a posterior probability of each C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Note</a:t>
            </a:r>
            <a:r>
              <a:rPr lang="en" sz="2000"/>
              <a:t>: yes, this is a dumb representation; bear</a:t>
            </a:r>
            <a:br>
              <a:rPr lang="en" sz="2000"/>
            </a:br>
            <a:r>
              <a:rPr lang="en" sz="2000"/>
              <a:t>with it for the purposes of the linear model demonstration.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Remember our output space is now a </a:t>
            </a:r>
            <a:r>
              <a:rPr i="1" lang="en" sz="2000"/>
              <a:t>one-hot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vector &lt;0, 0, 1, 0, 0&gt; of length |C|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Now To learn </a:t>
            </a:r>
            <a:r>
              <a:rPr i="1" lang="en" sz="2000"/>
              <a:t>f(</a:t>
            </a:r>
            <a:r>
              <a:rPr b="1" i="1" lang="en" sz="2000"/>
              <a:t>x</a:t>
            </a:r>
            <a:r>
              <a:rPr i="1" lang="en" sz="2000"/>
              <a:t>)=W</a:t>
            </a:r>
            <a:r>
              <a:rPr b="1" i="1" lang="en" sz="2000"/>
              <a:t>x</a:t>
            </a:r>
            <a:r>
              <a:rPr i="1" lang="en" sz="2000"/>
              <a:t>+b</a:t>
            </a:r>
            <a:r>
              <a:rPr lang="en" sz="2000"/>
              <a:t> directly: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)=</a:t>
            </a:r>
            <a:r>
              <a:rPr lang="en" sz="2000"/>
              <a:t>W</a:t>
            </a:r>
            <a:r>
              <a:rPr baseline="30000" lang="en" sz="2000"/>
              <a:t>&lt;2*2 x |C|&gt;</a:t>
            </a:r>
            <a:r>
              <a:rPr b="1" lang="en" sz="2000"/>
              <a:t>x</a:t>
            </a:r>
            <a:r>
              <a:rPr baseline="30000" lang="en" sz="2000"/>
              <a:t>&lt;2*2&gt;</a:t>
            </a:r>
            <a:r>
              <a:rPr lang="en" sz="2000"/>
              <a:t> + b</a:t>
            </a:r>
            <a:r>
              <a:rPr baseline="30000" lang="en" sz="2000"/>
              <a:t>&lt;|C|&gt;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)=W</a:t>
            </a:r>
            <a:r>
              <a:rPr baseline="30000" lang="en" sz="2000"/>
              <a:t>&lt;3x4&gt;</a:t>
            </a:r>
            <a:r>
              <a:rPr b="1" lang="en" sz="2000"/>
              <a:t>x</a:t>
            </a:r>
            <a:r>
              <a:rPr baseline="30000" lang="en" sz="2000"/>
              <a:t>&lt;4&gt;</a:t>
            </a:r>
            <a:r>
              <a:rPr lang="en" sz="2000"/>
              <a:t> + b</a:t>
            </a:r>
            <a:r>
              <a:rPr baseline="30000" lang="en" sz="2000"/>
              <a:t>&lt;3&gt;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 other words, we have 4 </a:t>
            </a:r>
            <a:r>
              <a:rPr b="1" lang="en" sz="2000"/>
              <a:t>input features </a:t>
            </a:r>
            <a:r>
              <a:rPr lang="en" sz="2000"/>
              <a:t>that we will learn to map to 3 </a:t>
            </a:r>
            <a:r>
              <a:rPr b="1" lang="en" sz="2000"/>
              <a:t>output classes</a:t>
            </a:r>
            <a:endParaRPr b="1" sz="2000"/>
          </a:p>
        </p:txBody>
      </p:sp>
      <p:pic>
        <p:nvPicPr>
          <p:cNvPr id="414" name="Google Shape;41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380" y="323831"/>
            <a:ext cx="1904839" cy="190418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4"/>
          <p:cNvSpPr/>
          <p:nvPr/>
        </p:nvSpPr>
        <p:spPr>
          <a:xfrm>
            <a:off x="6970375" y="127567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4"/>
          <p:cNvSpPr/>
          <p:nvPr/>
        </p:nvSpPr>
        <p:spPr>
          <a:xfrm>
            <a:off x="7922800" y="127567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4"/>
          <p:cNvSpPr/>
          <p:nvPr/>
        </p:nvSpPr>
        <p:spPr>
          <a:xfrm>
            <a:off x="6970375" y="32382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4"/>
          <p:cNvSpPr/>
          <p:nvPr/>
        </p:nvSpPr>
        <p:spPr>
          <a:xfrm>
            <a:off x="7922800" y="32382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825" y="1017725"/>
            <a:ext cx="7144349" cy="40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0380" y="323831"/>
            <a:ext cx="1904839" cy="190418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/>
          <p:nvPr/>
        </p:nvSpPr>
        <p:spPr>
          <a:xfrm>
            <a:off x="6970375" y="127567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5"/>
          <p:cNvSpPr/>
          <p:nvPr/>
        </p:nvSpPr>
        <p:spPr>
          <a:xfrm>
            <a:off x="7922800" y="127567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5"/>
          <p:cNvSpPr/>
          <p:nvPr/>
        </p:nvSpPr>
        <p:spPr>
          <a:xfrm>
            <a:off x="6970375" y="32382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"/>
          <p:cNvSpPr/>
          <p:nvPr/>
        </p:nvSpPr>
        <p:spPr>
          <a:xfrm>
            <a:off x="7922800" y="323825"/>
            <a:ext cx="952500" cy="952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5"/>
          <p:cNvSpPr/>
          <p:nvPr/>
        </p:nvSpPr>
        <p:spPr>
          <a:xfrm rot="-366733">
            <a:off x="198594" y="3222023"/>
            <a:ext cx="3705062" cy="122437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Great, so “Car” is the highest number. How do we get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though?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55"/>
          <p:cNvSpPr/>
          <p:nvPr/>
        </p:nvSpPr>
        <p:spPr>
          <a:xfrm rot="-366830">
            <a:off x="3508701" y="1617864"/>
            <a:ext cx="4008298" cy="941977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: how likely each class is alone (e.g., p(y))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55"/>
          <p:cNvSpPr/>
          <p:nvPr/>
        </p:nvSpPr>
        <p:spPr>
          <a:xfrm rot="-366877">
            <a:off x="638213" y="1657687"/>
            <a:ext cx="4855524" cy="941977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: how much each input feature indicates each class (e.g., p(y|x))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438" name="Google Shape;43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 recap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Framing Problems for Machine Learning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Any questions before we move 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Loss Functions and Optimization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Representations and Models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Neural Network Training</a:t>
            </a:r>
            <a:endParaRPr b="1"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neural network is, commonly, a composition of matrix multiplications and non-linear transformations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neural network can perform </a:t>
            </a:r>
            <a:r>
              <a:rPr i="1" lang="en"/>
              <a:t>non-linear function approximation </a:t>
            </a:r>
            <a:r>
              <a:rPr lang="en"/>
              <a:t>through repeated linear layers and non-linear transformations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Optimization: </a:t>
            </a:r>
            <a:r>
              <a:rPr i="1" lang="en"/>
              <a:t>M(ɸ(x), θ)</a:t>
            </a:r>
            <a:r>
              <a:rPr lang="en"/>
              <a:t> = y for pairs </a:t>
            </a:r>
            <a:r>
              <a:rPr i="1" lang="en"/>
              <a:t>(x, y) </a:t>
            </a:r>
            <a:r>
              <a:rPr lang="en"/>
              <a:t>in data by making adjustments to </a:t>
            </a:r>
            <a:r>
              <a:rPr i="1" lang="en"/>
              <a:t>θ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Optimizers in modern NN packages are variations on the basics: </a:t>
            </a:r>
            <a:r>
              <a:rPr b="1" lang="en"/>
              <a:t>Stochastic Gradient Descent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Stochastic Gradient Descent</a:t>
            </a:r>
            <a:endParaRPr b="1"/>
          </a:p>
        </p:txBody>
      </p:sp>
      <p:sp>
        <p:nvSpPr>
          <p:cNvPr id="450" name="Google Shape;450;p58"/>
          <p:cNvSpPr txBox="1"/>
          <p:nvPr>
            <p:ph idx="1" type="body"/>
          </p:nvPr>
        </p:nvSpPr>
        <p:spPr>
          <a:xfrm>
            <a:off x="311700" y="1152475"/>
            <a:ext cx="42204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Gradient Descent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“Step” </a:t>
            </a:r>
            <a:r>
              <a:rPr i="1" lang="en"/>
              <a:t>ε∇ L[M(ɸ(x), θ)]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Go a little bit in the direction of the gradient (derivative) towards a local minima in the </a:t>
            </a:r>
            <a:r>
              <a:rPr i="1" lang="en"/>
              <a:t>loss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“Loss”: measure of how poorly the model did, e.g., the cross-entropy between predicted and true classes</a:t>
            </a:r>
            <a:endParaRPr/>
          </a:p>
        </p:txBody>
      </p:sp>
      <p:pic>
        <p:nvPicPr>
          <p:cNvPr id="451" name="Google Shape;4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4" y="1017725"/>
            <a:ext cx="4220479" cy="25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8"/>
          <p:cNvPicPr preferRelativeResize="0"/>
          <p:nvPr/>
        </p:nvPicPr>
        <p:blipFill rotWithShape="1">
          <a:blip r:embed="rId4">
            <a:alphaModFix/>
          </a:blip>
          <a:srcRect b="18623" l="16861" r="16096" t="45936"/>
          <a:stretch/>
        </p:blipFill>
        <p:spPr>
          <a:xfrm>
            <a:off x="4572000" y="3554625"/>
            <a:ext cx="4220474" cy="125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Stochastic Gradient Descent</a:t>
            </a:r>
            <a:endParaRPr b="1"/>
          </a:p>
        </p:txBody>
      </p:sp>
      <p:sp>
        <p:nvSpPr>
          <p:cNvPr id="458" name="Google Shape;458;p5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“Step” </a:t>
            </a:r>
            <a:r>
              <a:rPr i="1" lang="en"/>
              <a:t>ε∇ L[M(ɸ(x), θ)]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What’s ε?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Learning rate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Can we actually get </a:t>
            </a:r>
            <a:r>
              <a:rPr i="1" lang="en"/>
              <a:t>∇ over all of D</a:t>
            </a:r>
            <a:r>
              <a:rPr lang="en"/>
              <a:t>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Sometimes! Usually “no”, and so we use </a:t>
            </a:r>
            <a:r>
              <a:rPr i="1" lang="en"/>
              <a:t>stochastic </a:t>
            </a:r>
            <a:r>
              <a:rPr lang="en"/>
              <a:t>GD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Could estimate </a:t>
            </a:r>
            <a:r>
              <a:rPr i="1" lang="en"/>
              <a:t>∇</a:t>
            </a:r>
            <a:r>
              <a:rPr baseline="-25000" i="1" lang="en"/>
              <a:t>x</a:t>
            </a:r>
            <a:r>
              <a:rPr lang="en"/>
              <a:t> with a single sample </a:t>
            </a:r>
            <a:r>
              <a:rPr i="1" lang="en"/>
              <a:t>(x,y)</a:t>
            </a:r>
            <a:r>
              <a:rPr lang="en"/>
              <a:t>. Why not?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Could estimate </a:t>
            </a:r>
            <a:r>
              <a:rPr i="1" lang="en"/>
              <a:t>∇</a:t>
            </a:r>
            <a:r>
              <a:rPr baseline="-25000" i="1" lang="en"/>
              <a:t>x</a:t>
            </a:r>
            <a:r>
              <a:rPr baseline="-25000" i="1" lang="en"/>
              <a:t>i…xj</a:t>
            </a:r>
            <a:r>
              <a:rPr i="1" lang="en"/>
              <a:t> </a:t>
            </a:r>
            <a:r>
              <a:rPr lang="en"/>
              <a:t>with, e.g., as many examples as we can fit in RAM at a time </a:t>
            </a:r>
            <a:r>
              <a:rPr i="1" lang="en"/>
              <a:t>x</a:t>
            </a:r>
            <a:r>
              <a:rPr baseline="-25000" i="1" lang="en"/>
              <a:t>i</a:t>
            </a:r>
            <a:r>
              <a:rPr i="1" lang="en"/>
              <a:t>…x</a:t>
            </a:r>
            <a:r>
              <a:rPr baseline="-25000" i="1" lang="en"/>
              <a:t>j</a:t>
            </a:r>
            <a:r>
              <a:rPr i="1" lang="en"/>
              <a:t>. </a:t>
            </a:r>
            <a:r>
              <a:rPr lang="en"/>
              <a:t>What do we call these?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subset of </a:t>
            </a:r>
            <a:r>
              <a:rPr i="1" lang="en"/>
              <a:t>D</a:t>
            </a:r>
            <a:r>
              <a:rPr lang="en"/>
              <a:t> used to estimate gradient is a </a:t>
            </a:r>
            <a:r>
              <a:rPr b="1" lang="en"/>
              <a:t>mini-batch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Stochastic Gradient Descent</a:t>
            </a:r>
            <a:endParaRPr b="1"/>
          </a:p>
        </p:txBody>
      </p:sp>
      <p:sp>
        <p:nvSpPr>
          <p:cNvPr id="464" name="Google Shape;464;p6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“Step” </a:t>
            </a:r>
            <a:r>
              <a:rPr i="1" lang="en"/>
              <a:t>ε∇</a:t>
            </a:r>
            <a:r>
              <a:rPr baseline="-25000" i="1" lang="en"/>
              <a:t>x</a:t>
            </a:r>
            <a:r>
              <a:rPr baseline="-25000" i="1" lang="en"/>
              <a:t>i…xj</a:t>
            </a:r>
            <a:r>
              <a:rPr i="1" lang="en"/>
              <a:t> L[M(ɸ(x), θ)]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Learning rate</a:t>
            </a:r>
            <a:r>
              <a:rPr lang="en"/>
              <a:t>: </a:t>
            </a:r>
            <a:r>
              <a:rPr i="1" lang="en"/>
              <a:t>ε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Mini-batch</a:t>
            </a:r>
            <a:r>
              <a:rPr lang="en"/>
              <a:t>: </a:t>
            </a:r>
            <a:r>
              <a:rPr i="1" lang="en"/>
              <a:t>(x,y)</a:t>
            </a:r>
            <a:r>
              <a:rPr baseline="-25000" i="1" lang="en"/>
              <a:t>i</a:t>
            </a:r>
            <a:r>
              <a:rPr i="1" lang="en"/>
              <a:t>…(x,y)</a:t>
            </a:r>
            <a:r>
              <a:rPr baseline="-25000" i="1" lang="en"/>
              <a:t>j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Iteration</a:t>
            </a:r>
            <a:r>
              <a:rPr lang="en"/>
              <a:t>: </a:t>
            </a:r>
            <a:r>
              <a:rPr i="1" lang="en"/>
              <a:t>θ := θ - ε∇</a:t>
            </a:r>
            <a:r>
              <a:rPr baseline="-25000" i="1" lang="en"/>
              <a:t>x</a:t>
            </a:r>
            <a:r>
              <a:rPr baseline="-25000" i="1" lang="en"/>
              <a:t>i…xj</a:t>
            </a:r>
            <a:r>
              <a:rPr i="1" lang="en"/>
              <a:t> L[M(ɸ(x), θ)]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Move parameters in direction of gradient estimated for a mini-batch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Epoch</a:t>
            </a:r>
            <a:r>
              <a:rPr lang="en"/>
              <a:t>: Completed each time we’ve seen all of </a:t>
            </a:r>
            <a:r>
              <a:rPr i="1" lang="en"/>
              <a:t>(x,y)∊D </a:t>
            </a:r>
            <a:r>
              <a:rPr lang="en"/>
              <a:t>again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Neural Network Training</a:t>
            </a:r>
            <a:endParaRPr b="1"/>
          </a:p>
        </p:txBody>
      </p:sp>
      <p:sp>
        <p:nvSpPr>
          <p:cNvPr id="470" name="Google Shape;470;p6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Optimizers in modern NN packages are variations on the basics: </a:t>
            </a:r>
            <a:r>
              <a:rPr b="1" lang="en"/>
              <a:t>Stochastic Gradient Descent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do we need?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Pass over data for multiple </a:t>
            </a:r>
            <a:r>
              <a:rPr b="1" lang="en"/>
              <a:t>epochs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Sample </a:t>
            </a:r>
            <a:r>
              <a:rPr b="1" lang="en"/>
              <a:t>mini-batches</a:t>
            </a:r>
            <a:r>
              <a:rPr lang="en"/>
              <a:t> of our data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Step the optimization algorithm to complete an </a:t>
            </a:r>
            <a:r>
              <a:rPr b="1" lang="en"/>
              <a:t>iteration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Let’s step through a motivating example to see how we arrive at training deep neural networks for function approximation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 Resources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Piazza: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https://piazza.com/usc/spring2023/csci566/info</a:t>
            </a:r>
            <a:r>
              <a:rPr lang="en"/>
              <a:t>  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Please use Piazza for any course related communication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You will be added to CARC/Piazza/etc. </a:t>
            </a:r>
            <a:r>
              <a:rPr lang="en"/>
              <a:t>e</a:t>
            </a:r>
            <a:r>
              <a:rPr lang="en"/>
              <a:t>n masse when D-clearances through Blackboard are done propagating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If you’re new to the course, please fill Quiz 0 in the Resources tab of Piazza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Personal matters and emergency communication only: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csci566.spring2023@gmail.com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Any email that should have been a Piazza post will be ignored without acknowledgement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pic>
        <p:nvPicPr>
          <p:cNvPr id="476" name="Google Shape;47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287" y="1538058"/>
            <a:ext cx="2489560" cy="248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5148" y="1538044"/>
            <a:ext cx="2489580" cy="24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172" y="1538009"/>
            <a:ext cx="2489656" cy="248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484" name="Google Shape;484;p63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does a good </a:t>
            </a:r>
            <a:r>
              <a:rPr i="1" lang="en"/>
              <a:t>f(x; W,b)</a:t>
            </a:r>
            <a:r>
              <a:rPr lang="en"/>
              <a:t> look like?</a:t>
            </a:r>
            <a:endParaRPr/>
          </a:p>
        </p:txBody>
      </p:sp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176" y="1647400"/>
            <a:ext cx="6003652" cy="336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491" name="Google Shape;491;p64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does a good </a:t>
            </a:r>
            <a:r>
              <a:rPr i="1" lang="en"/>
              <a:t>f(x; W,b)</a:t>
            </a:r>
            <a:r>
              <a:rPr lang="en"/>
              <a:t> look like?</a:t>
            </a:r>
            <a:endParaRPr/>
          </a:p>
        </p:txBody>
      </p:sp>
      <p:pic>
        <p:nvPicPr>
          <p:cNvPr id="492" name="Google Shape;492;p64"/>
          <p:cNvPicPr preferRelativeResize="0"/>
          <p:nvPr/>
        </p:nvPicPr>
        <p:blipFill rotWithShape="1">
          <a:blip r:embed="rId3">
            <a:alphaModFix/>
          </a:blip>
          <a:srcRect b="874" l="0" r="0" t="884"/>
          <a:stretch/>
        </p:blipFill>
        <p:spPr>
          <a:xfrm>
            <a:off x="1570176" y="1647400"/>
            <a:ext cx="6003652" cy="336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374" y="1647405"/>
            <a:ext cx="1143875" cy="1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499" name="Google Shape;499;p65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does a good </a:t>
            </a:r>
            <a:r>
              <a:rPr i="1" lang="en"/>
              <a:t>f(x; W,b)</a:t>
            </a:r>
            <a:r>
              <a:rPr lang="en"/>
              <a:t> look like?</a:t>
            </a:r>
            <a:endParaRPr/>
          </a:p>
        </p:txBody>
      </p:sp>
      <p:pic>
        <p:nvPicPr>
          <p:cNvPr id="500" name="Google Shape;500;p65"/>
          <p:cNvPicPr preferRelativeResize="0"/>
          <p:nvPr/>
        </p:nvPicPr>
        <p:blipFill rotWithShape="1">
          <a:blip r:embed="rId3">
            <a:alphaModFix/>
          </a:blip>
          <a:srcRect b="357" l="0" r="0" t="367"/>
          <a:stretch/>
        </p:blipFill>
        <p:spPr>
          <a:xfrm>
            <a:off x="1570176" y="1647400"/>
            <a:ext cx="6003652" cy="3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375" y="1647399"/>
            <a:ext cx="1143874" cy="114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507" name="Google Shape;507;p66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does a good </a:t>
            </a:r>
            <a:r>
              <a:rPr i="1" lang="en"/>
              <a:t>f(x; W,b)</a:t>
            </a:r>
            <a:r>
              <a:rPr lang="en"/>
              <a:t> look like?</a:t>
            </a:r>
            <a:endParaRPr/>
          </a:p>
        </p:txBody>
      </p:sp>
      <p:pic>
        <p:nvPicPr>
          <p:cNvPr id="508" name="Google Shape;508;p66"/>
          <p:cNvPicPr preferRelativeResize="0"/>
          <p:nvPr/>
        </p:nvPicPr>
        <p:blipFill rotWithShape="1">
          <a:blip r:embed="rId3">
            <a:alphaModFix/>
          </a:blip>
          <a:srcRect b="641" l="0" r="0" t="631"/>
          <a:stretch/>
        </p:blipFill>
        <p:spPr>
          <a:xfrm>
            <a:off x="1570176" y="1647400"/>
            <a:ext cx="6003651" cy="336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376" y="1647412"/>
            <a:ext cx="1143875" cy="11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515" name="Google Shape;515;p67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does a good </a:t>
            </a:r>
            <a:r>
              <a:rPr i="1" lang="en"/>
              <a:t>f(x; W,b)</a:t>
            </a:r>
            <a:r>
              <a:rPr lang="en"/>
              <a:t> look like?</a:t>
            </a:r>
            <a:endParaRPr/>
          </a:p>
        </p:txBody>
      </p:sp>
      <p:pic>
        <p:nvPicPr>
          <p:cNvPr id="516" name="Google Shape;516;p67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1570176" y="1647400"/>
            <a:ext cx="6003652" cy="336017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311700" y="44960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</a:t>
            </a:r>
            <a:r>
              <a:rPr lang="en"/>
              <a:t> </a:t>
            </a:r>
            <a:r>
              <a:rPr i="1" lang="en"/>
              <a:t>f(x; W,b)</a:t>
            </a:r>
            <a:r>
              <a:rPr lang="en"/>
              <a:t> seems good for these three!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Same images, new candidate weights </a:t>
            </a:r>
            <a:r>
              <a:rPr i="1" lang="en"/>
              <a:t>W</a:t>
            </a:r>
            <a:r>
              <a:rPr lang="en"/>
              <a:t> and bias vector </a:t>
            </a:r>
            <a:r>
              <a:rPr i="1" lang="en"/>
              <a:t>b</a:t>
            </a:r>
            <a:endParaRPr/>
          </a:p>
        </p:txBody>
      </p:sp>
      <p:pic>
        <p:nvPicPr>
          <p:cNvPr id="524" name="Google Shape;524;p68"/>
          <p:cNvPicPr preferRelativeResize="0"/>
          <p:nvPr/>
        </p:nvPicPr>
        <p:blipFill rotWithShape="1">
          <a:blip r:embed="rId3">
            <a:alphaModFix/>
          </a:blip>
          <a:srcRect b="680" l="0" r="0" t="670"/>
          <a:stretch/>
        </p:blipFill>
        <p:spPr>
          <a:xfrm>
            <a:off x="1570176" y="1647400"/>
            <a:ext cx="6003651" cy="336017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8"/>
          <p:cNvSpPr txBox="1"/>
          <p:nvPr>
            <p:ph idx="1" type="body"/>
          </p:nvPr>
        </p:nvSpPr>
        <p:spPr>
          <a:xfrm>
            <a:off x="311700" y="44960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Let’s check our predictions for these…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Same images, new candidate weights </a:t>
            </a:r>
            <a:r>
              <a:rPr i="1" lang="en"/>
              <a:t>W</a:t>
            </a:r>
            <a:r>
              <a:rPr lang="en"/>
              <a:t> and bias vector </a:t>
            </a:r>
            <a:r>
              <a:rPr i="1" lang="en"/>
              <a:t>b</a:t>
            </a:r>
            <a:endParaRPr/>
          </a:p>
        </p:txBody>
      </p:sp>
      <p:pic>
        <p:nvPicPr>
          <p:cNvPr id="532" name="Google Shape;532;p69"/>
          <p:cNvPicPr preferRelativeResize="0"/>
          <p:nvPr/>
        </p:nvPicPr>
        <p:blipFill rotWithShape="1">
          <a:blip r:embed="rId3">
            <a:alphaModFix/>
          </a:blip>
          <a:srcRect b="573" l="0" r="0" t="573"/>
          <a:stretch/>
        </p:blipFill>
        <p:spPr>
          <a:xfrm>
            <a:off x="1570176" y="1647400"/>
            <a:ext cx="6003652" cy="336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374" y="1647405"/>
            <a:ext cx="1143875" cy="1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539" name="Google Shape;539;p70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Same images, new candidate weights </a:t>
            </a:r>
            <a:r>
              <a:rPr i="1" lang="en"/>
              <a:t>W</a:t>
            </a:r>
            <a:r>
              <a:rPr lang="en"/>
              <a:t> and bias vector </a:t>
            </a:r>
            <a:r>
              <a:rPr i="1" lang="en"/>
              <a:t>b</a:t>
            </a:r>
            <a:endParaRPr i="1"/>
          </a:p>
        </p:txBody>
      </p:sp>
      <p:pic>
        <p:nvPicPr>
          <p:cNvPr id="540" name="Google Shape;540;p70"/>
          <p:cNvPicPr preferRelativeResize="0"/>
          <p:nvPr/>
        </p:nvPicPr>
        <p:blipFill rotWithShape="1">
          <a:blip r:embed="rId3">
            <a:alphaModFix/>
          </a:blip>
          <a:srcRect b="543" l="0" r="0" t="553"/>
          <a:stretch/>
        </p:blipFill>
        <p:spPr>
          <a:xfrm>
            <a:off x="1570176" y="1647400"/>
            <a:ext cx="6003651" cy="33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375" y="1647399"/>
            <a:ext cx="1143874" cy="114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547" name="Google Shape;547;p71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Same images, new candidate weights </a:t>
            </a:r>
            <a:r>
              <a:rPr i="1" lang="en"/>
              <a:t>W</a:t>
            </a:r>
            <a:r>
              <a:rPr lang="en"/>
              <a:t> and bias vector </a:t>
            </a:r>
            <a:r>
              <a:rPr i="1" lang="en"/>
              <a:t>b</a:t>
            </a:r>
            <a:endParaRPr/>
          </a:p>
        </p:txBody>
      </p:sp>
      <p:pic>
        <p:nvPicPr>
          <p:cNvPr id="548" name="Google Shape;548;p71"/>
          <p:cNvPicPr preferRelativeResize="0"/>
          <p:nvPr/>
        </p:nvPicPr>
        <p:blipFill rotWithShape="1">
          <a:blip r:embed="rId3">
            <a:alphaModFix/>
          </a:blip>
          <a:srcRect b="455" l="0" r="0" t="465"/>
          <a:stretch/>
        </p:blipFill>
        <p:spPr>
          <a:xfrm>
            <a:off x="1570176" y="1647400"/>
            <a:ext cx="6003651" cy="336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376" y="1647412"/>
            <a:ext cx="1143875" cy="11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Office Hours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4726738" y="2330400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Deqing Fu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724457" y="4539425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Tejas Srinivasan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6719513" y="2330400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Gautam Salhotra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37" y="1107175"/>
            <a:ext cx="1223225" cy="12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83088" y="2330400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Jesse Thomason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7750" y="1107175"/>
            <a:ext cx="1223225" cy="12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295" y="3316199"/>
            <a:ext cx="1223224" cy="122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1714" y="1107175"/>
            <a:ext cx="1436970" cy="122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83100" y="2724375"/>
            <a:ext cx="265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 Office Hours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 10am-11am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 244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 homework related questions.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618275" y="1107175"/>
            <a:ext cx="265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 Office Hours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HW questions; project questions &amp; feedback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Gautam + Deqing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Wednesdays 3-4pm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Tejas + Bingjie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Thursdays 10am-11am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RTH 4th Floor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website/Piazza for most recent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6719513" y="4539425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Bingjie Tang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1358" y="3316200"/>
            <a:ext cx="1223224" cy="12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555" name="Google Shape;555;p72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Same images, new candidate weights </a:t>
            </a:r>
            <a:r>
              <a:rPr i="1" lang="en"/>
              <a:t>W</a:t>
            </a:r>
            <a:r>
              <a:rPr lang="en"/>
              <a:t> and bias vector </a:t>
            </a:r>
            <a:r>
              <a:rPr i="1" lang="en"/>
              <a:t>b</a:t>
            </a:r>
            <a:endParaRPr/>
          </a:p>
        </p:txBody>
      </p:sp>
      <p:pic>
        <p:nvPicPr>
          <p:cNvPr id="556" name="Google Shape;556;p72"/>
          <p:cNvPicPr preferRelativeResize="0"/>
          <p:nvPr/>
        </p:nvPicPr>
        <p:blipFill rotWithShape="1">
          <a:blip r:embed="rId3">
            <a:alphaModFix/>
          </a:blip>
          <a:srcRect b="347" l="0" r="0" t="357"/>
          <a:stretch/>
        </p:blipFill>
        <p:spPr>
          <a:xfrm>
            <a:off x="1570176" y="1647400"/>
            <a:ext cx="6003651" cy="336017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2"/>
          <p:cNvSpPr txBox="1"/>
          <p:nvPr>
            <p:ph idx="1" type="body"/>
          </p:nvPr>
        </p:nvSpPr>
        <p:spPr>
          <a:xfrm>
            <a:off x="311700" y="44960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</a:t>
            </a:r>
            <a:r>
              <a:rPr i="1" lang="en"/>
              <a:t>f(x; W,b)</a:t>
            </a:r>
            <a:r>
              <a:rPr lang="en"/>
              <a:t> is pretty bad!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Image Classification</a:t>
            </a:r>
            <a:endParaRPr/>
          </a:p>
        </p:txBody>
      </p:sp>
      <p:sp>
        <p:nvSpPr>
          <p:cNvPr id="563" name="Google Shape;563;p73"/>
          <p:cNvSpPr txBox="1"/>
          <p:nvPr>
            <p:ph idx="1" type="body"/>
          </p:nvPr>
        </p:nvSpPr>
        <p:spPr>
          <a:xfrm>
            <a:off x="311700" y="1152475"/>
            <a:ext cx="8520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measure the </a:t>
            </a:r>
            <a:r>
              <a:rPr i="1" lang="en"/>
              <a:t>fit</a:t>
            </a:r>
            <a:r>
              <a:rPr lang="en"/>
              <a:t> of candidate parameters</a:t>
            </a:r>
            <a:r>
              <a:rPr lang="en"/>
              <a:t>?</a:t>
            </a:r>
            <a:endParaRPr/>
          </a:p>
        </p:txBody>
      </p:sp>
      <p:pic>
        <p:nvPicPr>
          <p:cNvPr id="564" name="Google Shape;5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687" y="1644950"/>
            <a:ext cx="5576624" cy="34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Measure the Quality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570" name="Google Shape;570;p7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measure the </a:t>
            </a:r>
            <a:r>
              <a:rPr i="1" lang="en"/>
              <a:t>fit</a:t>
            </a:r>
            <a:r>
              <a:rPr lang="en"/>
              <a:t> of candidate parameters?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Target vector </a:t>
            </a:r>
            <a:r>
              <a:rPr i="1" lang="en"/>
              <a:t>f*(</a:t>
            </a:r>
            <a:r>
              <a:rPr b="1" i="1" lang="en"/>
              <a:t>x</a:t>
            </a:r>
            <a:r>
              <a:rPr i="1" lang="en"/>
              <a:t>)</a:t>
            </a:r>
            <a:r>
              <a:rPr lang="en"/>
              <a:t> if we knew the exact function, </a:t>
            </a:r>
            <a:r>
              <a:rPr i="1" lang="en"/>
              <a:t>f*</a:t>
            </a:r>
            <a:r>
              <a:rPr lang="en"/>
              <a:t>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&lt;0.00, 1.00, 0.00&gt;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Prediction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</a:t>
            </a:r>
            <a:r>
              <a:rPr baseline="-25000" i="1" lang="en"/>
              <a:t>1</a:t>
            </a:r>
            <a:r>
              <a:rPr i="1" lang="en"/>
              <a:t>)</a:t>
            </a:r>
            <a:r>
              <a:rPr lang="en"/>
              <a:t>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&lt;0.63, 0.97, 0.71&gt;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Prediction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</a:t>
            </a:r>
            <a:r>
              <a:rPr baseline="-25000" i="1" lang="en"/>
              <a:t>2</a:t>
            </a:r>
            <a:r>
              <a:rPr i="1" lang="en"/>
              <a:t>)</a:t>
            </a:r>
            <a:r>
              <a:rPr lang="en"/>
              <a:t>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&lt;0.88, 0.34, 0.46&gt;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want a way to penalize</a:t>
            </a:r>
            <a:br>
              <a:rPr lang="en"/>
            </a:br>
            <a:r>
              <a:rPr i="1" lang="en"/>
              <a:t>distance</a:t>
            </a:r>
            <a:r>
              <a:rPr lang="en"/>
              <a:t> between </a:t>
            </a:r>
            <a:r>
              <a:rPr i="1" lang="en"/>
              <a:t>f*(</a:t>
            </a:r>
            <a:r>
              <a:rPr b="1" i="1" lang="en"/>
              <a:t>x</a:t>
            </a:r>
            <a:r>
              <a:rPr i="1" lang="en"/>
              <a:t>)</a:t>
            </a:r>
            <a:br>
              <a:rPr i="1" lang="en"/>
            </a:br>
            <a:r>
              <a:rPr lang="en"/>
              <a:t>and predicted vectors</a:t>
            </a:r>
            <a:endParaRPr/>
          </a:p>
        </p:txBody>
      </p:sp>
      <p:pic>
        <p:nvPicPr>
          <p:cNvPr id="571" name="Google Shape;5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453" y="2292223"/>
            <a:ext cx="4260301" cy="261792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4"/>
          <p:cNvSpPr txBox="1"/>
          <p:nvPr/>
        </p:nvSpPr>
        <p:spPr>
          <a:xfrm>
            <a:off x="6312074" y="1875175"/>
            <a:ext cx="45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θ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573" name="Google Shape;573;p74"/>
          <p:cNvSpPr txBox="1"/>
          <p:nvPr/>
        </p:nvSpPr>
        <p:spPr>
          <a:xfrm>
            <a:off x="7973749" y="1875175"/>
            <a:ext cx="45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θ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574" name="Google Shape;574;p74"/>
          <p:cNvSpPr txBox="1"/>
          <p:nvPr/>
        </p:nvSpPr>
        <p:spPr>
          <a:xfrm>
            <a:off x="4795800" y="1875175"/>
            <a:ext cx="45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/>
          </a:p>
        </p:txBody>
      </p:sp>
      <p:sp>
        <p:nvSpPr>
          <p:cNvPr id="575" name="Google Shape;575;p74"/>
          <p:cNvSpPr txBox="1"/>
          <p:nvPr/>
        </p:nvSpPr>
        <p:spPr>
          <a:xfrm>
            <a:off x="6275263" y="3551575"/>
            <a:ext cx="9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f(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θ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</p:txBody>
      </p:sp>
      <p:sp>
        <p:nvSpPr>
          <p:cNvPr id="576" name="Google Shape;576;p74"/>
          <p:cNvSpPr txBox="1"/>
          <p:nvPr/>
        </p:nvSpPr>
        <p:spPr>
          <a:xfrm>
            <a:off x="7973751" y="3551575"/>
            <a:ext cx="9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f(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;θ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7" name="Google Shape;577;p74"/>
          <p:cNvSpPr txBox="1"/>
          <p:nvPr/>
        </p:nvSpPr>
        <p:spPr>
          <a:xfrm>
            <a:off x="4692374" y="3322975"/>
            <a:ext cx="67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f*(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Measure the Quality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583" name="Google Shape;583;p7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measure the </a:t>
            </a:r>
            <a:r>
              <a:rPr i="1" lang="en"/>
              <a:t>fit</a:t>
            </a:r>
            <a:r>
              <a:rPr lang="en"/>
              <a:t> of candidate parameters?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Want to formulate an </a:t>
            </a:r>
            <a:r>
              <a:rPr b="1" lang="en"/>
              <a:t>optimization problem</a:t>
            </a:r>
            <a:r>
              <a:rPr b="1" i="1" lang="en"/>
              <a:t> </a:t>
            </a:r>
            <a:r>
              <a:rPr lang="en"/>
              <a:t>to minimize the distance </a:t>
            </a:r>
            <a:r>
              <a:rPr i="1" lang="en"/>
              <a:t>{f*(</a:t>
            </a:r>
            <a:r>
              <a:rPr b="1" i="1" lang="en"/>
              <a:t>x</a:t>
            </a:r>
            <a:r>
              <a:rPr i="1" lang="en"/>
              <a:t>) - f(</a:t>
            </a:r>
            <a:r>
              <a:rPr b="1" i="1" lang="en"/>
              <a:t>x</a:t>
            </a:r>
            <a:r>
              <a:rPr i="1" lang="en"/>
              <a:t>;θ)}</a:t>
            </a:r>
            <a:r>
              <a:rPr lang="en"/>
              <a:t> across all </a:t>
            </a:r>
            <a:r>
              <a:rPr b="1" i="1" lang="en"/>
              <a:t>x</a:t>
            </a:r>
            <a:r>
              <a:rPr b="1" baseline="-25000" i="1" lang="en"/>
              <a:t>i</a:t>
            </a:r>
            <a:r>
              <a:rPr i="1" lang="en"/>
              <a:t>∈X</a:t>
            </a:r>
            <a:r>
              <a:rPr b="1" lang="en"/>
              <a:t> </a:t>
            </a:r>
            <a:r>
              <a:rPr lang="en"/>
              <a:t>in a dataset of </a:t>
            </a:r>
            <a:r>
              <a:rPr i="1" lang="en"/>
              <a:t>(X, Y)</a:t>
            </a:r>
            <a:r>
              <a:rPr lang="en"/>
              <a:t> pairs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call the function we want to minimize, subject to the available training data, the </a:t>
            </a:r>
            <a:r>
              <a:rPr b="1" lang="en"/>
              <a:t>loss function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are some possible ways to measure such a distance penalty? We want “good” θ to have less loss than “bad” θ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</a:t>
            </a:r>
            <a:r>
              <a:rPr lang="en"/>
              <a:t>ow Do We Measure the Quality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589" name="Google Shape;589;p76"/>
          <p:cNvSpPr txBox="1"/>
          <p:nvPr>
            <p:ph idx="1" type="body"/>
          </p:nvPr>
        </p:nvSpPr>
        <p:spPr>
          <a:xfrm>
            <a:off x="311700" y="1152475"/>
            <a:ext cx="8520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could just sum up all the distances over the dataset!</a:t>
            </a:r>
            <a:endParaRPr/>
          </a:p>
        </p:txBody>
      </p:sp>
      <p:sp>
        <p:nvSpPr>
          <p:cNvPr id="590" name="Google Shape;590;p76"/>
          <p:cNvSpPr txBox="1"/>
          <p:nvPr>
            <p:ph idx="1" type="body"/>
          </p:nvPr>
        </p:nvSpPr>
        <p:spPr>
          <a:xfrm>
            <a:off x="311700" y="2488500"/>
            <a:ext cx="85206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loss function is called </a:t>
            </a:r>
            <a:r>
              <a:rPr b="1" lang="en"/>
              <a:t>L</a:t>
            </a:r>
            <a:r>
              <a:rPr b="1" baseline="-25000" lang="en"/>
              <a:t>1</a:t>
            </a:r>
            <a:r>
              <a:rPr b="1" lang="en"/>
              <a:t> Loss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could go wrong?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If many examples are right, some can be egregiously wrong and the loss will be linearly bounded by those wrong examples only; model could learn to ignore hard pairs</a:t>
            </a:r>
            <a:endParaRPr/>
          </a:p>
        </p:txBody>
      </p:sp>
      <p:pic>
        <p:nvPicPr>
          <p:cNvPr id="591" name="Google Shape;59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4007" y="1685300"/>
            <a:ext cx="3455980" cy="7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Do We Measure the Quality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597" name="Google Shape;597;p77"/>
          <p:cNvSpPr txBox="1"/>
          <p:nvPr>
            <p:ph idx="1" type="body"/>
          </p:nvPr>
        </p:nvSpPr>
        <p:spPr>
          <a:xfrm>
            <a:off x="311700" y="1152475"/>
            <a:ext cx="8520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could add a quadratic penalty</a:t>
            </a:r>
            <a:endParaRPr/>
          </a:p>
        </p:txBody>
      </p:sp>
      <p:sp>
        <p:nvSpPr>
          <p:cNvPr id="598" name="Google Shape;598;p77"/>
          <p:cNvSpPr txBox="1"/>
          <p:nvPr>
            <p:ph idx="1" type="body"/>
          </p:nvPr>
        </p:nvSpPr>
        <p:spPr>
          <a:xfrm>
            <a:off x="311700" y="2488500"/>
            <a:ext cx="85206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loss function is called </a:t>
            </a:r>
            <a:r>
              <a:rPr b="1" lang="en"/>
              <a:t>L</a:t>
            </a:r>
            <a:r>
              <a:rPr b="1" baseline="-25000" lang="en"/>
              <a:t>2</a:t>
            </a:r>
            <a:r>
              <a:rPr b="1" lang="en"/>
              <a:t> Loss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could go wrong?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 model doesn’t have a strong incentive to get </a:t>
            </a:r>
            <a:r>
              <a:rPr i="1" lang="en"/>
              <a:t>f</a:t>
            </a:r>
            <a:r>
              <a:rPr lang="en"/>
              <a:t> “exactly” right; for terms less than 1 the square makes them less severe</a:t>
            </a:r>
            <a:endParaRPr/>
          </a:p>
        </p:txBody>
      </p:sp>
      <p:pic>
        <p:nvPicPr>
          <p:cNvPr id="599" name="Google Shape;59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6537" y="1642550"/>
            <a:ext cx="3590925" cy="7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Do We Measure the Quality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605" name="Google Shape;605;p78"/>
          <p:cNvSpPr txBox="1"/>
          <p:nvPr>
            <p:ph idx="1" type="body"/>
          </p:nvPr>
        </p:nvSpPr>
        <p:spPr>
          <a:xfrm>
            <a:off x="311700" y="1152475"/>
            <a:ext cx="8520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</a:t>
            </a:r>
            <a:r>
              <a:rPr lang="en"/>
              <a:t>could</a:t>
            </a:r>
            <a:r>
              <a:rPr lang="en"/>
              <a:t> individually discourage misclassifications</a:t>
            </a:r>
            <a:endParaRPr/>
          </a:p>
        </p:txBody>
      </p:sp>
      <p:sp>
        <p:nvSpPr>
          <p:cNvPr id="606" name="Google Shape;606;p78"/>
          <p:cNvSpPr txBox="1"/>
          <p:nvPr>
            <p:ph idx="1" type="body"/>
          </p:nvPr>
        </p:nvSpPr>
        <p:spPr>
          <a:xfrm>
            <a:off x="311700" y="2488500"/>
            <a:ext cx="8520600" cy="24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loss function is called </a:t>
            </a:r>
            <a:r>
              <a:rPr b="1" lang="en"/>
              <a:t>Hinge</a:t>
            </a:r>
            <a:r>
              <a:rPr b="1" lang="en"/>
              <a:t> Loss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every example </a:t>
            </a:r>
            <a:r>
              <a:rPr b="1" i="1" lang="en"/>
              <a:t>x</a:t>
            </a:r>
            <a:r>
              <a:rPr b="1" baseline="-25000" i="1" lang="en"/>
              <a:t>i</a:t>
            </a:r>
            <a:r>
              <a:rPr lang="en"/>
              <a:t>, the loss is non-zero if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b="1" baseline="-25000" i="1" lang="en"/>
              <a:t>i</a:t>
            </a:r>
            <a:r>
              <a:rPr i="1" lang="en"/>
              <a:t>;θ)</a:t>
            </a:r>
            <a:r>
              <a:rPr lang="en"/>
              <a:t> assigns a score to a wrong class that is within a </a:t>
            </a:r>
            <a:r>
              <a:rPr i="1" lang="en"/>
              <a:t>hing</a:t>
            </a:r>
            <a:r>
              <a:rPr lang="en"/>
              <a:t>e level of the score assigned to the true class </a:t>
            </a:r>
            <a:r>
              <a:rPr i="1" lang="en"/>
              <a:t>y</a:t>
            </a:r>
            <a:r>
              <a:rPr baseline="-25000" i="1" lang="en"/>
              <a:t>i </a:t>
            </a:r>
            <a:r>
              <a:rPr lang="en"/>
              <a:t>(here, the </a:t>
            </a:r>
            <a:r>
              <a:rPr i="1" lang="en"/>
              <a:t>hinge penalty</a:t>
            </a:r>
            <a:r>
              <a:rPr lang="en"/>
              <a:t> is 1)</a:t>
            </a:r>
            <a:endParaRPr/>
          </a:p>
        </p:txBody>
      </p:sp>
      <p:pic>
        <p:nvPicPr>
          <p:cNvPr id="607" name="Google Shape;60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226" y="1676925"/>
            <a:ext cx="5671548" cy="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Do We Measure the Quality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613" name="Google Shape;613;p79"/>
          <p:cNvSpPr txBox="1"/>
          <p:nvPr>
            <p:ph idx="1" type="body"/>
          </p:nvPr>
        </p:nvSpPr>
        <p:spPr>
          <a:xfrm>
            <a:off x="311700" y="1152475"/>
            <a:ext cx="8520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could turn our scores into a probability distribution</a:t>
            </a:r>
            <a:endParaRPr/>
          </a:p>
        </p:txBody>
      </p:sp>
      <p:sp>
        <p:nvSpPr>
          <p:cNvPr id="614" name="Google Shape;614;p79"/>
          <p:cNvSpPr txBox="1"/>
          <p:nvPr>
            <p:ph idx="1" type="body"/>
          </p:nvPr>
        </p:nvSpPr>
        <p:spPr>
          <a:xfrm>
            <a:off x="311700" y="2488500"/>
            <a:ext cx="8520600" cy="24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loss function is called </a:t>
            </a:r>
            <a:r>
              <a:rPr b="1" lang="en"/>
              <a:t>Cross-Entropy</a:t>
            </a:r>
            <a:r>
              <a:rPr b="1" lang="en"/>
              <a:t> Loss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every example </a:t>
            </a:r>
            <a:r>
              <a:rPr i="1" lang="en"/>
              <a:t>x</a:t>
            </a:r>
            <a:r>
              <a:rPr baseline="-25000" i="1" lang="en"/>
              <a:t>i</a:t>
            </a:r>
            <a:r>
              <a:rPr lang="en"/>
              <a:t>, the loss approaches zero as the score for true class </a:t>
            </a:r>
            <a:r>
              <a:rPr i="1" lang="en"/>
              <a:t>y</a:t>
            </a:r>
            <a:r>
              <a:rPr baseline="-25000" i="1" lang="en"/>
              <a:t>i</a:t>
            </a:r>
            <a:r>
              <a:rPr i="1" lang="en"/>
              <a:t> </a:t>
            </a:r>
            <a:r>
              <a:rPr lang="en"/>
              <a:t>dominates the sum of all scores, and approaches infinity (slowly!) as score </a:t>
            </a:r>
            <a:r>
              <a:rPr i="1" lang="en"/>
              <a:t>y</a:t>
            </a:r>
            <a:r>
              <a:rPr baseline="-25000" i="1" lang="en"/>
              <a:t>i</a:t>
            </a:r>
            <a:r>
              <a:rPr i="1" lang="en"/>
              <a:t> </a:t>
            </a:r>
            <a:r>
              <a:rPr lang="en"/>
              <a:t>is dominated by other class scores</a:t>
            </a:r>
            <a:endParaRPr/>
          </a:p>
        </p:txBody>
      </p:sp>
      <p:pic>
        <p:nvPicPr>
          <p:cNvPr id="615" name="Google Shape;6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974" y="1666560"/>
            <a:ext cx="3207653" cy="80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376" y="1647286"/>
            <a:ext cx="3872726" cy="7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Softmax Function</a:t>
            </a:r>
            <a:endParaRPr b="1"/>
          </a:p>
        </p:txBody>
      </p:sp>
      <p:sp>
        <p:nvSpPr>
          <p:cNvPr id="622" name="Google Shape;622;p80"/>
          <p:cNvSpPr/>
          <p:nvPr/>
        </p:nvSpPr>
        <p:spPr>
          <a:xfrm>
            <a:off x="6122675" y="3956350"/>
            <a:ext cx="28812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𝜎(xW + b)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23" name="Google Shape;623;p80"/>
          <p:cNvGrpSpPr/>
          <p:nvPr/>
        </p:nvGrpSpPr>
        <p:grpSpPr>
          <a:xfrm>
            <a:off x="7361690" y="4415019"/>
            <a:ext cx="450600" cy="145800"/>
            <a:chOff x="705975" y="2212050"/>
            <a:chExt cx="450600" cy="145800"/>
          </a:xfrm>
        </p:grpSpPr>
        <p:sp>
          <p:nvSpPr>
            <p:cNvPr id="624" name="Google Shape;624;p8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80"/>
          <p:cNvSpPr txBox="1"/>
          <p:nvPr/>
        </p:nvSpPr>
        <p:spPr>
          <a:xfrm>
            <a:off x="311700" y="1117825"/>
            <a:ext cx="8520600" cy="2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Sometimes w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want a probability distribution over possible outputs from our model</a:t>
            </a:r>
            <a:endParaRPr i="1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induce a probability distribution from a set of output logits (“activations” / “energies” / “scores”) 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r>
              <a:rPr baseline="-25000"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logit of class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the prediction space, the softmax probability is given by: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28" name="Google Shape;628;p80"/>
          <p:cNvGrpSpPr/>
          <p:nvPr/>
        </p:nvGrpSpPr>
        <p:grpSpPr>
          <a:xfrm>
            <a:off x="6198865" y="3633669"/>
            <a:ext cx="450600" cy="145800"/>
            <a:chOff x="705975" y="2212050"/>
            <a:chExt cx="450600" cy="145800"/>
          </a:xfrm>
        </p:grpSpPr>
        <p:sp>
          <p:nvSpPr>
            <p:cNvPr id="629" name="Google Shape;629;p8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80"/>
          <p:cNvGrpSpPr/>
          <p:nvPr/>
        </p:nvGrpSpPr>
        <p:grpSpPr>
          <a:xfrm>
            <a:off x="6656065" y="3633669"/>
            <a:ext cx="450600" cy="145800"/>
            <a:chOff x="705975" y="2212050"/>
            <a:chExt cx="450600" cy="145800"/>
          </a:xfrm>
        </p:grpSpPr>
        <p:sp>
          <p:nvSpPr>
            <p:cNvPr id="633" name="Google Shape;633;p8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80"/>
          <p:cNvGrpSpPr/>
          <p:nvPr/>
        </p:nvGrpSpPr>
        <p:grpSpPr>
          <a:xfrm>
            <a:off x="7113265" y="3633669"/>
            <a:ext cx="450600" cy="145800"/>
            <a:chOff x="705975" y="2212050"/>
            <a:chExt cx="450600" cy="145800"/>
          </a:xfrm>
        </p:grpSpPr>
        <p:sp>
          <p:nvSpPr>
            <p:cNvPr id="637" name="Google Shape;637;p8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80"/>
          <p:cNvGrpSpPr/>
          <p:nvPr/>
        </p:nvGrpSpPr>
        <p:grpSpPr>
          <a:xfrm>
            <a:off x="7570465" y="3633669"/>
            <a:ext cx="450600" cy="145800"/>
            <a:chOff x="705975" y="2212050"/>
            <a:chExt cx="450600" cy="145800"/>
          </a:xfrm>
        </p:grpSpPr>
        <p:sp>
          <p:nvSpPr>
            <p:cNvPr id="641" name="Google Shape;641;p8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80"/>
          <p:cNvGrpSpPr/>
          <p:nvPr/>
        </p:nvGrpSpPr>
        <p:grpSpPr>
          <a:xfrm>
            <a:off x="8027665" y="3633669"/>
            <a:ext cx="450600" cy="145800"/>
            <a:chOff x="705975" y="2212050"/>
            <a:chExt cx="450600" cy="145800"/>
          </a:xfrm>
        </p:grpSpPr>
        <p:sp>
          <p:nvSpPr>
            <p:cNvPr id="645" name="Google Shape;645;p8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80"/>
          <p:cNvGrpSpPr/>
          <p:nvPr/>
        </p:nvGrpSpPr>
        <p:grpSpPr>
          <a:xfrm>
            <a:off x="8484865" y="3633669"/>
            <a:ext cx="450600" cy="145800"/>
            <a:chOff x="705975" y="2212050"/>
            <a:chExt cx="450600" cy="145800"/>
          </a:xfrm>
        </p:grpSpPr>
        <p:sp>
          <p:nvSpPr>
            <p:cNvPr id="649" name="Google Shape;649;p8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2" name="Google Shape;6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877" y="3500923"/>
            <a:ext cx="3014675" cy="12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0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https://en.wikipedia.org/wiki/Softmax_function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4" name="Google Shape;654;p80"/>
          <p:cNvSpPr txBox="1"/>
          <p:nvPr/>
        </p:nvSpPr>
        <p:spPr>
          <a:xfrm>
            <a:off x="7050875" y="4287825"/>
            <a:ext cx="2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/>
          </a:p>
        </p:txBody>
      </p:sp>
      <p:sp>
        <p:nvSpPr>
          <p:cNvPr id="655" name="Google Shape;655;p80"/>
          <p:cNvSpPr txBox="1"/>
          <p:nvPr/>
        </p:nvSpPr>
        <p:spPr>
          <a:xfrm>
            <a:off x="5402063" y="3506475"/>
            <a:ext cx="5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</p:txBody>
      </p:sp>
      <p:sp>
        <p:nvSpPr>
          <p:cNvPr id="656" name="Google Shape;656;p80"/>
          <p:cNvSpPr txBox="1"/>
          <p:nvPr/>
        </p:nvSpPr>
        <p:spPr>
          <a:xfrm>
            <a:off x="5090624" y="3941450"/>
            <a:ext cx="9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W+b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Do We Measure the Quality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662" name="Google Shape;662;p8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measure the </a:t>
            </a:r>
            <a:r>
              <a:rPr i="1" lang="en"/>
              <a:t>fit</a:t>
            </a:r>
            <a:r>
              <a:rPr lang="en"/>
              <a:t> of candidate parameters?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Want to formulate an </a:t>
            </a:r>
            <a:r>
              <a:rPr b="1" lang="en"/>
              <a:t>optimization problem</a:t>
            </a:r>
            <a:r>
              <a:rPr b="1" i="1" lang="en"/>
              <a:t> </a:t>
            </a:r>
            <a:r>
              <a:rPr lang="en"/>
              <a:t>to minimize the distance </a:t>
            </a:r>
            <a:r>
              <a:rPr i="1" lang="en"/>
              <a:t>{f*(</a:t>
            </a:r>
            <a:r>
              <a:rPr b="1" i="1" lang="en"/>
              <a:t>x</a:t>
            </a:r>
            <a:r>
              <a:rPr i="1" lang="en"/>
              <a:t>) - f(</a:t>
            </a:r>
            <a:r>
              <a:rPr b="1" i="1" lang="en"/>
              <a:t>x</a:t>
            </a:r>
            <a:r>
              <a:rPr i="1" lang="en"/>
              <a:t>;θ)}</a:t>
            </a:r>
            <a:r>
              <a:rPr lang="en"/>
              <a:t> across all </a:t>
            </a:r>
            <a:r>
              <a:rPr b="1" i="1" lang="en"/>
              <a:t>x</a:t>
            </a:r>
            <a:r>
              <a:rPr b="1" baseline="-25000" i="1" lang="en"/>
              <a:t>i</a:t>
            </a:r>
            <a:r>
              <a:rPr i="1" lang="en"/>
              <a:t>∈X</a:t>
            </a:r>
            <a:r>
              <a:rPr b="1" lang="en"/>
              <a:t> </a:t>
            </a:r>
            <a:r>
              <a:rPr lang="en"/>
              <a:t>in a dataset of </a:t>
            </a:r>
            <a:r>
              <a:rPr i="1" lang="en"/>
              <a:t>(X, Y)</a:t>
            </a:r>
            <a:r>
              <a:rPr lang="en"/>
              <a:t> pairs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call the function we want to minimize, subject to the available training data, the </a:t>
            </a:r>
            <a:r>
              <a:rPr b="1" lang="en"/>
              <a:t>loss function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Which loss function should you use?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It depends!!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Loss is a </a:t>
            </a:r>
            <a:r>
              <a:rPr b="1" lang="en"/>
              <a:t>core component</a:t>
            </a:r>
            <a:r>
              <a:rPr lang="en"/>
              <a:t> of problem formulation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Input/output representation, model, loss function, </a:t>
            </a:r>
            <a:r>
              <a:rPr lang="en"/>
              <a:t>optimization</a:t>
            </a:r>
            <a:r>
              <a:rPr lang="en"/>
              <a:t> 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 rot="-5400000">
            <a:off x="3061750" y="2722250"/>
            <a:ext cx="2675700" cy="885000"/>
          </a:xfrm>
          <a:prstGeom prst="triangle">
            <a:avLst>
              <a:gd fmla="val 28533" name="adj"/>
            </a:avLst>
          </a:prstGeom>
          <a:solidFill>
            <a:srgbClr val="0000FF">
              <a:alpha val="107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Deliverables</a:t>
            </a:r>
            <a:endParaRPr/>
          </a:p>
        </p:txBody>
      </p:sp>
      <p:graphicFrame>
        <p:nvGraphicFramePr>
          <p:cNvPr id="104" name="Google Shape;104;p19"/>
          <p:cNvGraphicFramePr/>
          <p:nvPr/>
        </p:nvGraphicFramePr>
        <p:xfrm>
          <a:off x="311700" y="182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{3DA297F4-BB6F-413D-BD14-4A5A110B3C9D}</a:tableStyleId>
              </a:tblPr>
              <a:tblGrid>
                <a:gridCol w="2105025"/>
                <a:gridCol w="1924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Deliverable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Points of the total grade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Pop-up Quizzes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#1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#2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Paper Roleplaying Breakout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Midterm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Course Project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105" name="Google Shape;105;p19"/>
          <p:cNvGraphicFramePr/>
          <p:nvPr/>
        </p:nvGraphicFramePr>
        <p:xfrm>
          <a:off x="4842100" y="182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{3DA297F4-BB6F-413D-BD14-4A5A110B3C9D}</a:tableStyleId>
              </a:tblPr>
              <a:tblGrid>
                <a:gridCol w="2105025"/>
                <a:gridCol w="1924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Deliverable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Points of the project grade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Proposal &amp; Teaming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Pitch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survey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 meetings with TA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Mid-report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Presentation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Report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06" name="Google Shape;106;p19"/>
          <p:cNvSpPr/>
          <p:nvPr/>
        </p:nvSpPr>
        <p:spPr>
          <a:xfrm>
            <a:off x="4833424" y="1769800"/>
            <a:ext cx="4111200" cy="290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Do We Measure the Quality of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668" name="Google Shape;668;p8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measure the </a:t>
            </a:r>
            <a:r>
              <a:rPr i="1" lang="en"/>
              <a:t>fit</a:t>
            </a:r>
            <a:r>
              <a:rPr lang="en"/>
              <a:t> of candidate parameters?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can calculate the </a:t>
            </a:r>
            <a:r>
              <a:rPr b="1" lang="en"/>
              <a:t>loss</a:t>
            </a:r>
            <a:r>
              <a:rPr lang="en"/>
              <a:t> of parameter options θ</a:t>
            </a:r>
            <a:r>
              <a:rPr baseline="-25000" lang="en"/>
              <a:t>1</a:t>
            </a:r>
            <a:r>
              <a:rPr lang="en"/>
              <a:t> versus θ</a:t>
            </a:r>
            <a:r>
              <a:rPr baseline="-25000" lang="en"/>
              <a:t>2</a:t>
            </a:r>
            <a:br>
              <a:rPr baseline="-25000" lang="en"/>
            </a:br>
            <a:r>
              <a:rPr lang="en"/>
              <a:t>across a dataset (X, Y)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Now that we can measure</a:t>
            </a:r>
            <a:br>
              <a:rPr lang="en"/>
            </a:br>
            <a:r>
              <a:rPr lang="en"/>
              <a:t>the </a:t>
            </a:r>
            <a:r>
              <a:rPr i="1" lang="en"/>
              <a:t>quality</a:t>
            </a:r>
            <a:r>
              <a:rPr lang="en"/>
              <a:t> of a set of</a:t>
            </a:r>
            <a:br>
              <a:rPr lang="en"/>
            </a:br>
            <a:r>
              <a:rPr lang="en"/>
              <a:t>parameters, we can </a:t>
            </a:r>
            <a:br>
              <a:rPr lang="en"/>
            </a:br>
            <a:r>
              <a:rPr lang="en"/>
              <a:t>consider how to </a:t>
            </a:r>
            <a:r>
              <a:rPr i="1" lang="en"/>
              <a:t>discover</a:t>
            </a:r>
            <a:br>
              <a:rPr lang="en"/>
            </a:br>
            <a:r>
              <a:rPr lang="en"/>
              <a:t>those parameters</a:t>
            </a:r>
            <a:endParaRPr/>
          </a:p>
        </p:txBody>
      </p:sp>
      <p:pic>
        <p:nvPicPr>
          <p:cNvPr id="669" name="Google Shape;6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453" y="2444623"/>
            <a:ext cx="4260301" cy="2617927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2"/>
          <p:cNvSpPr txBox="1"/>
          <p:nvPr/>
        </p:nvSpPr>
        <p:spPr>
          <a:xfrm>
            <a:off x="6312074" y="2027575"/>
            <a:ext cx="45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θ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71" name="Google Shape;671;p82"/>
          <p:cNvSpPr txBox="1"/>
          <p:nvPr/>
        </p:nvSpPr>
        <p:spPr>
          <a:xfrm>
            <a:off x="7973749" y="2027575"/>
            <a:ext cx="45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θ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672" name="Google Shape;672;p82"/>
          <p:cNvSpPr txBox="1"/>
          <p:nvPr/>
        </p:nvSpPr>
        <p:spPr>
          <a:xfrm>
            <a:off x="4795800" y="2027575"/>
            <a:ext cx="45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/>
          </a:p>
        </p:txBody>
      </p:sp>
      <p:sp>
        <p:nvSpPr>
          <p:cNvPr id="673" name="Google Shape;673;p82"/>
          <p:cNvSpPr txBox="1"/>
          <p:nvPr/>
        </p:nvSpPr>
        <p:spPr>
          <a:xfrm>
            <a:off x="6275263" y="3703975"/>
            <a:ext cx="9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f(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;θ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</p:txBody>
      </p:sp>
      <p:sp>
        <p:nvSpPr>
          <p:cNvPr id="674" name="Google Shape;674;p82"/>
          <p:cNvSpPr txBox="1"/>
          <p:nvPr/>
        </p:nvSpPr>
        <p:spPr>
          <a:xfrm>
            <a:off x="7973751" y="3703975"/>
            <a:ext cx="9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f(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;θ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5" name="Google Shape;675;p82"/>
          <p:cNvSpPr txBox="1"/>
          <p:nvPr/>
        </p:nvSpPr>
        <p:spPr>
          <a:xfrm>
            <a:off x="4692374" y="3475375"/>
            <a:ext cx="67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f*(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Find Good Parameters </a:t>
            </a:r>
            <a:r>
              <a:rPr i="1" lang="en"/>
              <a:t>θ </a:t>
            </a:r>
            <a:r>
              <a:rPr lang="en"/>
              <a:t>for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681" name="Google Shape;681;p8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Backing up: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is our notation for any general function we’d like to learn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;</a:t>
            </a:r>
            <a:r>
              <a:rPr i="1" lang="en"/>
              <a:t>θ) </a:t>
            </a:r>
            <a:r>
              <a:rPr lang="en"/>
              <a:t>maps from </a:t>
            </a:r>
            <a:r>
              <a:rPr i="1" lang="en"/>
              <a:t>x∈X</a:t>
            </a:r>
            <a:r>
              <a:rPr lang="en"/>
              <a:t> to </a:t>
            </a:r>
            <a:r>
              <a:rPr i="1" lang="en"/>
              <a:t>y</a:t>
            </a:r>
            <a:r>
              <a:rPr i="1" lang="en"/>
              <a:t>∈Y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Vector </a:t>
            </a:r>
            <a:r>
              <a:rPr b="1" i="1" lang="en"/>
              <a:t>x</a:t>
            </a:r>
            <a:r>
              <a:rPr lang="en"/>
              <a:t> is obtained by applying representation function </a:t>
            </a:r>
            <a:r>
              <a:rPr i="1" lang="en"/>
              <a:t>ɸ(x)=</a:t>
            </a:r>
            <a:r>
              <a:rPr b="1" i="1" lang="en"/>
              <a:t>x</a:t>
            </a:r>
            <a:r>
              <a:rPr lang="en"/>
              <a:t> to input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"/>
              <a:t>θ</a:t>
            </a:r>
            <a:r>
              <a:rPr lang="en"/>
              <a:t> parameterizes </a:t>
            </a:r>
            <a:r>
              <a:rPr i="1" lang="en"/>
              <a:t>f</a:t>
            </a:r>
            <a:r>
              <a:rPr lang="en"/>
              <a:t>; </a:t>
            </a:r>
            <a:r>
              <a:rPr i="1" lang="en"/>
              <a:t>f</a:t>
            </a:r>
            <a:r>
              <a:rPr lang="en"/>
              <a:t> is a class of functions that can vary according to the selection of </a:t>
            </a:r>
            <a:r>
              <a:rPr i="1" lang="en"/>
              <a:t>θ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example, </a:t>
            </a:r>
            <a:r>
              <a:rPr i="1" lang="en"/>
              <a:t>θ={W,b}</a:t>
            </a:r>
            <a:r>
              <a:rPr lang="en"/>
              <a:t> for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;θ)=W</a:t>
            </a:r>
            <a:r>
              <a:rPr b="1" i="1" lang="en"/>
              <a:t>x</a:t>
            </a:r>
            <a:r>
              <a:rPr i="1" lang="en"/>
              <a:t>+b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Find Good Parameters </a:t>
            </a:r>
            <a:r>
              <a:rPr i="1" lang="en"/>
              <a:t>θ </a:t>
            </a:r>
            <a:r>
              <a:rPr lang="en"/>
              <a:t>for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687" name="Google Shape;687;p8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;θ)=W</a:t>
            </a:r>
            <a:r>
              <a:rPr b="1" lang="en"/>
              <a:t>x</a:t>
            </a:r>
            <a:r>
              <a:rPr lang="en"/>
              <a:t>+b; θ={W,b}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our running image classification example, how do we </a:t>
            </a:r>
            <a:r>
              <a:rPr i="1" lang="en"/>
              <a:t>define</a:t>
            </a:r>
            <a:r>
              <a:rPr lang="en"/>
              <a:t> what are good parameters?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pick a loss function </a:t>
            </a:r>
            <a:r>
              <a:rPr i="1" lang="en"/>
              <a:t>L</a:t>
            </a:r>
            <a:r>
              <a:rPr lang="en"/>
              <a:t>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(L(f(x;θ), y))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L</a:t>
            </a:r>
            <a:r>
              <a:rPr lang="en"/>
              <a:t> is calculated on an </a:t>
            </a:r>
            <a:r>
              <a:rPr i="1" lang="en"/>
              <a:t>(x, y) </a:t>
            </a:r>
            <a:r>
              <a:rPr lang="en"/>
              <a:t>basis, so we really want to find good parameters for an entire </a:t>
            </a:r>
            <a:r>
              <a:rPr i="1" lang="en"/>
              <a:t>dataset</a:t>
            </a:r>
            <a:r>
              <a:rPr lang="en"/>
              <a:t>, not just one example!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(x,y)∈D</a:t>
            </a:r>
            <a:r>
              <a:rPr lang="en"/>
              <a:t>L(f(x;θ), y)))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</a:t>
            </a:r>
            <a:r>
              <a:rPr i="1" lang="en"/>
              <a:t>D={(x</a:t>
            </a:r>
            <a:r>
              <a:rPr baseline="-25000" i="1" lang="en"/>
              <a:t>1</a:t>
            </a:r>
            <a:r>
              <a:rPr i="1" lang="en"/>
              <a:t>,y</a:t>
            </a:r>
            <a:r>
              <a:rPr baseline="-25000" i="1" lang="en"/>
              <a:t>1</a:t>
            </a:r>
            <a:r>
              <a:rPr i="1" lang="en"/>
              <a:t>), (x</a:t>
            </a:r>
            <a:r>
              <a:rPr baseline="-25000" i="1" lang="en"/>
              <a:t>2</a:t>
            </a:r>
            <a:r>
              <a:rPr i="1" lang="en"/>
              <a:t>,y</a:t>
            </a:r>
            <a:r>
              <a:rPr baseline="-25000" i="1" lang="en"/>
              <a:t>2</a:t>
            </a:r>
            <a:r>
              <a:rPr i="1" lang="en"/>
              <a:t>), …, (x</a:t>
            </a:r>
            <a:r>
              <a:rPr baseline="-25000" i="1" lang="en"/>
              <a:t>n</a:t>
            </a:r>
            <a:r>
              <a:rPr i="1" lang="en"/>
              <a:t>,y</a:t>
            </a:r>
            <a:r>
              <a:rPr baseline="-25000" i="1" lang="en"/>
              <a:t>n</a:t>
            </a:r>
            <a:r>
              <a:rPr i="1" lang="en"/>
              <a:t>)}</a:t>
            </a:r>
            <a:r>
              <a:rPr lang="en"/>
              <a:t> our </a:t>
            </a:r>
            <a:r>
              <a:rPr i="1" lang="en"/>
              <a:t>training dataset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Find Good Parameters </a:t>
            </a:r>
            <a:r>
              <a:rPr i="1" lang="en"/>
              <a:t>θ </a:t>
            </a:r>
            <a:r>
              <a:rPr lang="en"/>
              <a:t>for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693" name="Google Shape;693;p8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;θ)=W</a:t>
            </a:r>
            <a:r>
              <a:rPr b="1" lang="en"/>
              <a:t>x</a:t>
            </a:r>
            <a:r>
              <a:rPr lang="en"/>
              <a:t>+b; θ={W,b}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θ</a:t>
            </a:r>
            <a:r>
              <a:rPr baseline="30000" i="1" lang="en"/>
              <a:t>*</a:t>
            </a:r>
            <a:r>
              <a:rPr i="1" lang="en"/>
              <a:t>=min</a:t>
            </a:r>
            <a:r>
              <a:rPr baseline="-25000" i="1" lang="en"/>
              <a:t>θ∈Θ</a:t>
            </a:r>
            <a:r>
              <a:rPr i="1" lang="en"/>
              <a:t>(Σ</a:t>
            </a:r>
            <a:r>
              <a:rPr baseline="-25000" i="1" lang="en"/>
              <a:t>(x,y)∈D</a:t>
            </a:r>
            <a:r>
              <a:rPr i="1" lang="en"/>
              <a:t>L(f(x;θ), y)))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</a:t>
            </a:r>
            <a:r>
              <a:rPr i="1" lang="en"/>
              <a:t>D={(x</a:t>
            </a:r>
            <a:r>
              <a:rPr baseline="-25000" i="1" lang="en"/>
              <a:t>1</a:t>
            </a:r>
            <a:r>
              <a:rPr i="1" lang="en"/>
              <a:t>,y</a:t>
            </a:r>
            <a:r>
              <a:rPr baseline="-25000" i="1" lang="en"/>
              <a:t>1</a:t>
            </a:r>
            <a:r>
              <a:rPr i="1" lang="en"/>
              <a:t>), (x</a:t>
            </a:r>
            <a:r>
              <a:rPr baseline="-25000" i="1" lang="en"/>
              <a:t>2</a:t>
            </a:r>
            <a:r>
              <a:rPr i="1" lang="en"/>
              <a:t>,y</a:t>
            </a:r>
            <a:r>
              <a:rPr baseline="-25000" i="1" lang="en"/>
              <a:t>2</a:t>
            </a:r>
            <a:r>
              <a:rPr i="1" lang="en"/>
              <a:t>), …, (x</a:t>
            </a:r>
            <a:r>
              <a:rPr baseline="-25000" i="1" lang="en"/>
              <a:t>n</a:t>
            </a:r>
            <a:r>
              <a:rPr i="1" lang="en"/>
              <a:t>,y</a:t>
            </a:r>
            <a:r>
              <a:rPr baseline="-25000" i="1" lang="en"/>
              <a:t>n</a:t>
            </a:r>
            <a:r>
              <a:rPr i="1" lang="en"/>
              <a:t>)}</a:t>
            </a:r>
            <a:r>
              <a:rPr lang="en"/>
              <a:t> our </a:t>
            </a:r>
            <a:r>
              <a:rPr i="1" lang="en"/>
              <a:t>training dataset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Three basic classes of approach: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Analytical solution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Find where </a:t>
            </a:r>
            <a:r>
              <a:rPr baseline="30000" i="1" lang="en"/>
              <a:t>d</a:t>
            </a:r>
            <a:r>
              <a:rPr i="1" lang="en"/>
              <a:t>/</a:t>
            </a:r>
            <a:r>
              <a:rPr baseline="-25000" i="1" lang="en"/>
              <a:t>dθ </a:t>
            </a:r>
            <a:r>
              <a:rPr i="1" lang="en"/>
              <a:t>(Σ</a:t>
            </a:r>
            <a:r>
              <a:rPr baseline="-25000" i="1" lang="en"/>
              <a:t>(x,y)∈D</a:t>
            </a:r>
            <a:r>
              <a:rPr i="1" lang="en"/>
              <a:t>L(f(x;θ), y))) = 0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Heuristic search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Initialize random candidate </a:t>
            </a:r>
            <a:r>
              <a:rPr i="1" lang="en"/>
              <a:t>θ</a:t>
            </a:r>
            <a:r>
              <a:rPr lang="en"/>
              <a:t>’s and check </a:t>
            </a:r>
            <a:r>
              <a:rPr i="1" lang="en"/>
              <a:t>L </a:t>
            </a:r>
            <a:r>
              <a:rPr lang="en"/>
              <a:t>value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Numerical approach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Estimate better </a:t>
            </a:r>
            <a:r>
              <a:rPr i="1" lang="en"/>
              <a:t>θ</a:t>
            </a:r>
            <a:r>
              <a:rPr lang="en"/>
              <a:t>’s given current ones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Find Good Parameters </a:t>
            </a:r>
            <a:r>
              <a:rPr i="1" lang="en"/>
              <a:t>θ </a:t>
            </a:r>
            <a:r>
              <a:rPr lang="en"/>
              <a:t>for </a:t>
            </a:r>
            <a:r>
              <a:rPr i="1" lang="en"/>
              <a:t>f(</a:t>
            </a:r>
            <a:r>
              <a:rPr b="1" i="1" lang="en"/>
              <a:t>x</a:t>
            </a:r>
            <a:r>
              <a:rPr i="1" lang="en"/>
              <a:t>;θ)</a:t>
            </a:r>
            <a:r>
              <a:rPr lang="en"/>
              <a:t> ?</a:t>
            </a:r>
            <a:endParaRPr/>
          </a:p>
        </p:txBody>
      </p:sp>
      <p:sp>
        <p:nvSpPr>
          <p:cNvPr id="699" name="Google Shape;699;p86"/>
          <p:cNvSpPr txBox="1"/>
          <p:nvPr>
            <p:ph idx="1" type="body"/>
          </p:nvPr>
        </p:nvSpPr>
        <p:spPr>
          <a:xfrm>
            <a:off x="311700" y="1152475"/>
            <a:ext cx="8520600" cy="22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;θ)=W</a:t>
            </a:r>
            <a:r>
              <a:rPr b="1" lang="en"/>
              <a:t>x</a:t>
            </a:r>
            <a:r>
              <a:rPr lang="en"/>
              <a:t>+b; θ={W,b}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θ</a:t>
            </a:r>
            <a:r>
              <a:rPr baseline="30000" i="1" lang="en"/>
              <a:t>*</a:t>
            </a:r>
            <a:r>
              <a:rPr i="1" lang="en"/>
              <a:t>=min</a:t>
            </a:r>
            <a:r>
              <a:rPr baseline="-25000" i="1" lang="en"/>
              <a:t>θ∈Θ</a:t>
            </a:r>
            <a:r>
              <a:rPr i="1" lang="en"/>
              <a:t>(Σ</a:t>
            </a:r>
            <a:r>
              <a:rPr baseline="-25000" i="1" lang="en"/>
              <a:t>(x,y)∈D</a:t>
            </a:r>
            <a:r>
              <a:rPr i="1" lang="en"/>
              <a:t>L(f(x;θ), y)))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</a:t>
            </a:r>
            <a:r>
              <a:rPr i="1" lang="en"/>
              <a:t>D={(x</a:t>
            </a:r>
            <a:r>
              <a:rPr baseline="-25000" i="1" lang="en"/>
              <a:t>1</a:t>
            </a:r>
            <a:r>
              <a:rPr i="1" lang="en"/>
              <a:t>,y</a:t>
            </a:r>
            <a:r>
              <a:rPr baseline="-25000" i="1" lang="en"/>
              <a:t>1</a:t>
            </a:r>
            <a:r>
              <a:rPr i="1" lang="en"/>
              <a:t>), (x</a:t>
            </a:r>
            <a:r>
              <a:rPr baseline="-25000" i="1" lang="en"/>
              <a:t>2</a:t>
            </a:r>
            <a:r>
              <a:rPr i="1" lang="en"/>
              <a:t>,y</a:t>
            </a:r>
            <a:r>
              <a:rPr baseline="-25000" i="1" lang="en"/>
              <a:t>2</a:t>
            </a:r>
            <a:r>
              <a:rPr i="1" lang="en"/>
              <a:t>), …, (x</a:t>
            </a:r>
            <a:r>
              <a:rPr baseline="-25000" i="1" lang="en"/>
              <a:t>n</a:t>
            </a:r>
            <a:r>
              <a:rPr i="1" lang="en"/>
              <a:t>,y</a:t>
            </a:r>
            <a:r>
              <a:rPr baseline="-25000" i="1" lang="en"/>
              <a:t>n</a:t>
            </a:r>
            <a:r>
              <a:rPr i="1" lang="en"/>
              <a:t>)}</a:t>
            </a:r>
            <a:r>
              <a:rPr lang="en"/>
              <a:t> our </a:t>
            </a:r>
            <a:r>
              <a:rPr i="1" lang="en"/>
              <a:t>training dataset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Numerical approach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Estimate better </a:t>
            </a:r>
            <a:r>
              <a:rPr i="1" lang="en"/>
              <a:t>θ</a:t>
            </a:r>
            <a:r>
              <a:rPr lang="en"/>
              <a:t>’s given current ones</a:t>
            </a:r>
            <a:endParaRPr/>
          </a:p>
        </p:txBody>
      </p:sp>
      <p:sp>
        <p:nvSpPr>
          <p:cNvPr id="700" name="Google Shape;700;p86"/>
          <p:cNvSpPr txBox="1"/>
          <p:nvPr>
            <p:ph idx="1" type="body"/>
          </p:nvPr>
        </p:nvSpPr>
        <p:spPr>
          <a:xfrm>
            <a:off x="311700" y="3133675"/>
            <a:ext cx="8520600" cy="22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Best of both worlds: cheap (heuristic) + informed (analytical)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Finding where </a:t>
            </a:r>
            <a:r>
              <a:rPr baseline="30000" i="1" lang="en"/>
              <a:t>d</a:t>
            </a:r>
            <a:r>
              <a:rPr i="1" lang="en"/>
              <a:t>/</a:t>
            </a:r>
            <a:r>
              <a:rPr baseline="-25000" i="1" lang="en"/>
              <a:t>dθ </a:t>
            </a:r>
            <a:r>
              <a:rPr i="1" lang="en"/>
              <a:t>(Σ</a:t>
            </a:r>
            <a:r>
              <a:rPr baseline="-25000" i="1" lang="en"/>
              <a:t>(x,y)∈D</a:t>
            </a:r>
            <a:r>
              <a:rPr i="1" lang="en"/>
              <a:t>L(f(x;θ), y))) = 0 </a:t>
            </a:r>
            <a:r>
              <a:rPr lang="en"/>
              <a:t>is hard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Finding good </a:t>
            </a:r>
            <a:r>
              <a:rPr i="1" lang="en"/>
              <a:t>θ</a:t>
            </a:r>
            <a:r>
              <a:rPr lang="en"/>
              <a:t> through random/population search is hard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Calculating </a:t>
            </a:r>
            <a:r>
              <a:rPr baseline="30000" i="1" lang="en"/>
              <a:t>d</a:t>
            </a:r>
            <a:r>
              <a:rPr i="1" lang="en"/>
              <a:t>/</a:t>
            </a:r>
            <a:r>
              <a:rPr baseline="-25000" i="1" lang="en"/>
              <a:t>dθi </a:t>
            </a:r>
            <a:r>
              <a:rPr i="1" lang="en"/>
              <a:t>(Σ</a:t>
            </a:r>
            <a:r>
              <a:rPr baseline="-25000" i="1" lang="en"/>
              <a:t>(x,y)∈D</a:t>
            </a:r>
            <a:r>
              <a:rPr i="1" lang="en"/>
              <a:t>L(f(x;θ), y)))</a:t>
            </a:r>
            <a:r>
              <a:rPr lang="en"/>
              <a:t> for dimension </a:t>
            </a:r>
            <a:r>
              <a:rPr i="1" lang="en"/>
              <a:t>θ</a:t>
            </a:r>
            <a:r>
              <a:rPr baseline="-25000" i="1" lang="en"/>
              <a:t>i</a:t>
            </a:r>
            <a:r>
              <a:rPr i="1" lang="en"/>
              <a:t> </a:t>
            </a:r>
            <a:r>
              <a:rPr lang="en"/>
              <a:t>is easy…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706" name="Google Shape;7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750"/>
            <a:ext cx="8839201" cy="264888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7"/>
          <p:cNvSpPr txBox="1"/>
          <p:nvPr>
            <p:ph idx="1" type="body"/>
          </p:nvPr>
        </p:nvSpPr>
        <p:spPr>
          <a:xfrm>
            <a:off x="311700" y="3465800"/>
            <a:ext cx="8520600" cy="1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want </a:t>
            </a:r>
            <a:r>
              <a:rPr i="1" lang="en"/>
              <a:t>θ m</a:t>
            </a:r>
            <a:r>
              <a:rPr lang="en"/>
              <a:t>inimizing </a:t>
            </a:r>
            <a:r>
              <a:rPr i="1" lang="en"/>
              <a:t>Σ</a:t>
            </a:r>
            <a:r>
              <a:rPr baseline="-25000" i="1" lang="en"/>
              <a:t>(x,y)∈D</a:t>
            </a:r>
            <a:r>
              <a:rPr i="1" lang="en"/>
              <a:t>L(f(x;θ), y))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Calculating </a:t>
            </a:r>
            <a:r>
              <a:rPr baseline="30000" i="1" lang="en"/>
              <a:t>d</a:t>
            </a:r>
            <a:r>
              <a:rPr i="1" lang="en"/>
              <a:t>/</a:t>
            </a:r>
            <a:r>
              <a:rPr baseline="-25000" i="1" lang="en"/>
              <a:t>dθi </a:t>
            </a:r>
            <a:r>
              <a:rPr i="1" lang="en"/>
              <a:t>(Σ</a:t>
            </a:r>
            <a:r>
              <a:rPr baseline="-25000" i="1" lang="en"/>
              <a:t>(x,y)∈D</a:t>
            </a:r>
            <a:r>
              <a:rPr i="1" lang="en"/>
              <a:t>L(f(x;θ), y)))</a:t>
            </a:r>
            <a:r>
              <a:rPr lang="en"/>
              <a:t> for dimension </a:t>
            </a:r>
            <a:r>
              <a:rPr i="1" lang="en"/>
              <a:t>θ</a:t>
            </a:r>
            <a:r>
              <a:rPr baseline="-25000" i="1" lang="en"/>
              <a:t>i</a:t>
            </a:r>
            <a:r>
              <a:rPr i="1" lang="en"/>
              <a:t> </a:t>
            </a:r>
            <a:r>
              <a:rPr lang="en"/>
              <a:t>is easy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a candidate </a:t>
            </a:r>
            <a:r>
              <a:rPr i="1" lang="en"/>
              <a:t>θ</a:t>
            </a:r>
            <a:r>
              <a:rPr lang="en"/>
              <a:t>, we can calculate the </a:t>
            </a:r>
            <a:r>
              <a:rPr i="1" lang="en"/>
              <a:t>gradient</a:t>
            </a:r>
            <a:r>
              <a:rPr lang="en"/>
              <a:t> in each dimension of </a:t>
            </a:r>
            <a:r>
              <a:rPr i="1" lang="en"/>
              <a:t>θ</a:t>
            </a:r>
            <a:r>
              <a:rPr baseline="-25000" i="1" lang="en"/>
              <a:t>i</a:t>
            </a:r>
            <a:r>
              <a:rPr baseline="30000" lang="en"/>
              <a:t> </a:t>
            </a:r>
            <a:r>
              <a:rPr lang="en"/>
              <a:t>that could lead us towards the minimum</a:t>
            </a:r>
            <a:endParaRPr/>
          </a:p>
        </p:txBody>
      </p:sp>
      <p:pic>
        <p:nvPicPr>
          <p:cNvPr id="708" name="Google Shape;70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1017725"/>
            <a:ext cx="4220479" cy="25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714" name="Google Shape;714;p88"/>
          <p:cNvSpPr txBox="1"/>
          <p:nvPr>
            <p:ph idx="1" type="body"/>
          </p:nvPr>
        </p:nvSpPr>
        <p:spPr>
          <a:xfrm>
            <a:off x="311700" y="3161000"/>
            <a:ext cx="85206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Let’s consider just </a:t>
            </a:r>
            <a:r>
              <a:rPr i="1" lang="en"/>
              <a:t>W∈θ</a:t>
            </a:r>
            <a:r>
              <a:rPr lang="en"/>
              <a:t> for the above </a:t>
            </a:r>
            <a:r>
              <a:rPr i="1" lang="en"/>
              <a:t>(x,y)</a:t>
            </a:r>
            <a:r>
              <a:rPr lang="en"/>
              <a:t> datum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Recall the definition of a derivative for a generic function </a:t>
            </a:r>
            <a:r>
              <a:rPr i="1" lang="en"/>
              <a:t>f</a:t>
            </a:r>
            <a:endParaRPr/>
          </a:p>
        </p:txBody>
      </p:sp>
      <p:pic>
        <p:nvPicPr>
          <p:cNvPr id="715" name="Google Shape;7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988" y="1017725"/>
            <a:ext cx="7152016" cy="21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661" y="4147627"/>
            <a:ext cx="3960674" cy="6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722" name="Google Shape;722;p89"/>
          <p:cNvSpPr txBox="1"/>
          <p:nvPr>
            <p:ph idx="1" type="body"/>
          </p:nvPr>
        </p:nvSpPr>
        <p:spPr>
          <a:xfrm>
            <a:off x="311700" y="3893075"/>
            <a:ext cx="8520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will take the derivative of </a:t>
            </a:r>
            <a:r>
              <a:rPr i="1" lang="en"/>
              <a:t>L(f(x;θ), y)</a:t>
            </a:r>
            <a:r>
              <a:rPr lang="en"/>
              <a:t> with respect to each individual dimension of </a:t>
            </a:r>
            <a:r>
              <a:rPr i="1" lang="en"/>
              <a:t>θ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That </a:t>
            </a:r>
            <a:r>
              <a:rPr i="1" lang="en"/>
              <a:t>vector</a:t>
            </a:r>
            <a:r>
              <a:rPr lang="en"/>
              <a:t> of partial derivatives is called the </a:t>
            </a:r>
            <a:r>
              <a:rPr b="1" lang="en"/>
              <a:t>gradient</a:t>
            </a:r>
            <a:r>
              <a:rPr b="1" i="1" lang="en"/>
              <a:t> </a:t>
            </a:r>
            <a:r>
              <a:rPr lang="en"/>
              <a:t>wrt </a:t>
            </a:r>
            <a:r>
              <a:rPr i="1" lang="en"/>
              <a:t>(x,y)</a:t>
            </a:r>
            <a:endParaRPr i="1"/>
          </a:p>
        </p:txBody>
      </p:sp>
      <p:pic>
        <p:nvPicPr>
          <p:cNvPr id="723" name="Google Shape;7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988" y="1017725"/>
            <a:ext cx="7152016" cy="21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661" y="3157027"/>
            <a:ext cx="3960674" cy="6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730" name="Google Shape;730;p90"/>
          <p:cNvSpPr txBox="1"/>
          <p:nvPr>
            <p:ph idx="1" type="body"/>
          </p:nvPr>
        </p:nvSpPr>
        <p:spPr>
          <a:xfrm>
            <a:off x="311700" y="3893075"/>
            <a:ext cx="8520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</a:t>
            </a:r>
            <a:r>
              <a:rPr i="1" lang="en"/>
              <a:t>L(f(x;θ</a:t>
            </a:r>
            <a:r>
              <a:rPr baseline="-25000" i="1" lang="en"/>
              <a:t>1</a:t>
            </a:r>
            <a:r>
              <a:rPr i="1" lang="en"/>
              <a:t>), y)</a:t>
            </a:r>
            <a:r>
              <a:rPr lang="en"/>
              <a:t>, we calculate </a:t>
            </a:r>
            <a:r>
              <a:rPr i="1" lang="en"/>
              <a:t>L</a:t>
            </a:r>
            <a:r>
              <a:rPr lang="en"/>
              <a:t> before and after adding a tiny perturbation </a:t>
            </a:r>
            <a:r>
              <a:rPr i="1" lang="en"/>
              <a:t>h</a:t>
            </a:r>
            <a:r>
              <a:rPr lang="en"/>
              <a:t> to </a:t>
            </a:r>
            <a:r>
              <a:rPr i="1" lang="en"/>
              <a:t>θ</a:t>
            </a:r>
            <a:r>
              <a:rPr baseline="-25000" i="1" lang="en"/>
              <a:t>1</a:t>
            </a:r>
            <a:r>
              <a:rPr lang="en"/>
              <a:t>, giving </a:t>
            </a:r>
            <a:r>
              <a:rPr i="1" lang="en"/>
              <a:t>f(x+h)</a:t>
            </a:r>
            <a:r>
              <a:rPr lang="en"/>
              <a:t> verus original </a:t>
            </a:r>
            <a:r>
              <a:rPr i="1" lang="en"/>
              <a:t>f(x)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(Remember, here </a:t>
            </a:r>
            <a:r>
              <a:rPr i="1" lang="en"/>
              <a:t>f</a:t>
            </a:r>
            <a:r>
              <a:rPr lang="en"/>
              <a:t> is our loss </a:t>
            </a:r>
            <a:r>
              <a:rPr i="1" lang="en"/>
              <a:t>L</a:t>
            </a:r>
            <a:r>
              <a:rPr lang="en"/>
              <a:t> and derivative is against </a:t>
            </a:r>
            <a:r>
              <a:rPr i="1" lang="en"/>
              <a:t>θ</a:t>
            </a:r>
            <a:r>
              <a:rPr baseline="-25000" i="1" lang="en"/>
              <a:t>1</a:t>
            </a:r>
            <a:r>
              <a:rPr i="1" lang="en"/>
              <a:t>)</a:t>
            </a:r>
            <a:endParaRPr/>
          </a:p>
        </p:txBody>
      </p:sp>
      <p:pic>
        <p:nvPicPr>
          <p:cNvPr id="731" name="Google Shape;73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1661" y="3157027"/>
            <a:ext cx="3960674" cy="6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08" y="942250"/>
            <a:ext cx="7825553" cy="21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738" name="Google Shape;73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661" y="4376227"/>
            <a:ext cx="3960674" cy="6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08" y="942250"/>
            <a:ext cx="7825553" cy="21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1"/>
          <p:cNvSpPr txBox="1"/>
          <p:nvPr/>
        </p:nvSpPr>
        <p:spPr>
          <a:xfrm>
            <a:off x="697200" y="3092725"/>
            <a:ext cx="247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L(W) = 1.6688</a:t>
            </a:r>
            <a:endParaRPr/>
          </a:p>
        </p:txBody>
      </p:sp>
      <p:sp>
        <p:nvSpPr>
          <p:cNvPr id="741" name="Google Shape;741;p91"/>
          <p:cNvSpPr txBox="1"/>
          <p:nvPr/>
        </p:nvSpPr>
        <p:spPr>
          <a:xfrm>
            <a:off x="3334800" y="3092725"/>
            <a:ext cx="247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L(W+h) = 1.6693</a:t>
            </a:r>
            <a:endParaRPr/>
          </a:p>
        </p:txBody>
      </p:sp>
      <p:sp>
        <p:nvSpPr>
          <p:cNvPr id="742" name="Google Shape;742;p91"/>
          <p:cNvSpPr txBox="1"/>
          <p:nvPr/>
        </p:nvSpPr>
        <p:spPr>
          <a:xfrm>
            <a:off x="5972400" y="3092725"/>
            <a:ext cx="31716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dW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=(1.6693 - 1.6688)</a:t>
            </a:r>
            <a:b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/ 0.001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= 0.5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- Quick Recap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Project teaming starts now; look for people with common interests and complementary skills!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Inform the TAs via filling up the online form (one submission for each team); this form will be posted to Piazza.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project grades, whole team receives the same grade for each of these entries.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Teams of 4 </a:t>
            </a:r>
            <a:r>
              <a:rPr lang="en"/>
              <a:t>(strictly enforced)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You may </a:t>
            </a:r>
            <a:r>
              <a:rPr i="1" lang="en"/>
              <a:t>not</a:t>
            </a:r>
            <a:r>
              <a:rPr lang="en"/>
              <a:t> work with students outside this course.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You may </a:t>
            </a:r>
            <a:r>
              <a:rPr i="1" lang="en"/>
              <a:t>not</a:t>
            </a:r>
            <a:r>
              <a:rPr lang="en"/>
              <a:t> share code with other teams in the course.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You </a:t>
            </a:r>
            <a:r>
              <a:rPr i="1" lang="en"/>
              <a:t>must</a:t>
            </a:r>
            <a:r>
              <a:rPr lang="en"/>
              <a:t> enumerate individual contributions in reports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748" name="Google Shape;74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661" y="4376227"/>
            <a:ext cx="3960674" cy="6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2"/>
          <p:cNvPicPr preferRelativeResize="0"/>
          <p:nvPr/>
        </p:nvPicPr>
        <p:blipFill rotWithShape="1">
          <a:blip r:embed="rId4">
            <a:alphaModFix/>
          </a:blip>
          <a:srcRect b="0" l="69" r="59" t="0"/>
          <a:stretch/>
        </p:blipFill>
        <p:spPr>
          <a:xfrm>
            <a:off x="659208" y="942250"/>
            <a:ext cx="7825552" cy="21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2"/>
          <p:cNvSpPr txBox="1"/>
          <p:nvPr/>
        </p:nvSpPr>
        <p:spPr>
          <a:xfrm>
            <a:off x="697200" y="3092725"/>
            <a:ext cx="247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L(W) = 1.6688</a:t>
            </a:r>
            <a:endParaRPr/>
          </a:p>
        </p:txBody>
      </p:sp>
      <p:sp>
        <p:nvSpPr>
          <p:cNvPr id="751" name="Google Shape;751;p92"/>
          <p:cNvSpPr txBox="1"/>
          <p:nvPr/>
        </p:nvSpPr>
        <p:spPr>
          <a:xfrm>
            <a:off x="3334800" y="3092725"/>
            <a:ext cx="247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L(W+h) = 1.6693</a:t>
            </a:r>
            <a:endParaRPr/>
          </a:p>
        </p:txBody>
      </p:sp>
      <p:sp>
        <p:nvSpPr>
          <p:cNvPr id="752" name="Google Shape;752;p92"/>
          <p:cNvSpPr txBox="1"/>
          <p:nvPr/>
        </p:nvSpPr>
        <p:spPr>
          <a:xfrm>
            <a:off x="5972400" y="3092725"/>
            <a:ext cx="31716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dW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=(1.6693 - 1.6688)</a:t>
            </a:r>
            <a:b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/ 0.001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= 0.5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758" name="Google Shape;75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661" y="4376227"/>
            <a:ext cx="3960674" cy="6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3"/>
          <p:cNvPicPr preferRelativeResize="0"/>
          <p:nvPr/>
        </p:nvPicPr>
        <p:blipFill rotWithShape="1">
          <a:blip r:embed="rId4">
            <a:alphaModFix/>
          </a:blip>
          <a:srcRect b="278" l="0" r="0" t="278"/>
          <a:stretch/>
        </p:blipFill>
        <p:spPr>
          <a:xfrm>
            <a:off x="659208" y="942250"/>
            <a:ext cx="7825553" cy="21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3"/>
          <p:cNvSpPr txBox="1"/>
          <p:nvPr/>
        </p:nvSpPr>
        <p:spPr>
          <a:xfrm>
            <a:off x="697200" y="3092725"/>
            <a:ext cx="247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L(W) = 1.6688</a:t>
            </a:r>
            <a:endParaRPr/>
          </a:p>
        </p:txBody>
      </p:sp>
      <p:sp>
        <p:nvSpPr>
          <p:cNvPr id="761" name="Google Shape;761;p93"/>
          <p:cNvSpPr txBox="1"/>
          <p:nvPr/>
        </p:nvSpPr>
        <p:spPr>
          <a:xfrm>
            <a:off x="3334800" y="3092725"/>
            <a:ext cx="247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L(W+h) = 1.6697</a:t>
            </a:r>
            <a:endParaRPr/>
          </a:p>
        </p:txBody>
      </p:sp>
      <p:sp>
        <p:nvSpPr>
          <p:cNvPr id="762" name="Google Shape;762;p93"/>
          <p:cNvSpPr txBox="1"/>
          <p:nvPr/>
        </p:nvSpPr>
        <p:spPr>
          <a:xfrm>
            <a:off x="5972400" y="3092725"/>
            <a:ext cx="31716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dW</a:t>
            </a:r>
            <a:r>
              <a:rPr baseline="-25000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=(1.6697 - 1.6688)</a:t>
            </a:r>
            <a:b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/ 0.001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= 0.9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768" name="Google Shape;768;p94"/>
          <p:cNvPicPr preferRelativeResize="0"/>
          <p:nvPr/>
        </p:nvPicPr>
        <p:blipFill rotWithShape="1">
          <a:blip r:embed="rId3">
            <a:alphaModFix/>
          </a:blip>
          <a:srcRect b="0" l="455" r="465" t="0"/>
          <a:stretch/>
        </p:blipFill>
        <p:spPr>
          <a:xfrm>
            <a:off x="659208" y="942250"/>
            <a:ext cx="7825552" cy="21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4"/>
          <p:cNvSpPr txBox="1"/>
          <p:nvPr>
            <p:ph idx="1" type="body"/>
          </p:nvPr>
        </p:nvSpPr>
        <p:spPr>
          <a:xfrm>
            <a:off x="311700" y="3190425"/>
            <a:ext cx="85206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Gradient update step: add estimated gradient to existing parameters to take a “step” towards parameter values that are closer to minimizing the objective function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What’s missing?</a:t>
            </a:r>
            <a:endParaRPr/>
          </a:p>
        </p:txBody>
      </p:sp>
      <p:pic>
        <p:nvPicPr>
          <p:cNvPr id="770" name="Google Shape;77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394175"/>
            <a:ext cx="4220479" cy="25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776" name="Google Shape;776;p95"/>
          <p:cNvSpPr txBox="1"/>
          <p:nvPr>
            <p:ph idx="1" type="body"/>
          </p:nvPr>
        </p:nvSpPr>
        <p:spPr>
          <a:xfrm>
            <a:off x="311700" y="1152475"/>
            <a:ext cx="85206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;θ)=W</a:t>
            </a:r>
            <a:r>
              <a:rPr b="1" lang="en"/>
              <a:t>x</a:t>
            </a:r>
            <a:r>
              <a:rPr lang="en"/>
              <a:t>+b; θ={W,b}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θ</a:t>
            </a:r>
            <a:r>
              <a:rPr baseline="30000" i="1" lang="en"/>
              <a:t>*</a:t>
            </a:r>
            <a:r>
              <a:rPr i="1" lang="en"/>
              <a:t>=min</a:t>
            </a:r>
            <a:r>
              <a:rPr baseline="-25000" i="1" lang="en"/>
              <a:t>θ∈Θ</a:t>
            </a:r>
            <a:r>
              <a:rPr i="1" lang="en"/>
              <a:t>(Σ</a:t>
            </a:r>
            <a:r>
              <a:rPr baseline="-25000" i="1" lang="en"/>
              <a:t>(x,y)∈D</a:t>
            </a:r>
            <a:r>
              <a:rPr i="1" lang="en"/>
              <a:t>L(f(x;θ), y)))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our example, we calculated</a:t>
            </a:r>
            <a:br>
              <a:rPr lang="en"/>
            </a:br>
            <a:r>
              <a:rPr lang="en"/>
              <a:t>the gradient with respect to </a:t>
            </a:r>
            <a:br>
              <a:rPr lang="en"/>
            </a:br>
            <a:r>
              <a:rPr lang="en"/>
              <a:t>just one </a:t>
            </a:r>
            <a:r>
              <a:rPr i="1" lang="en"/>
              <a:t>(x,y)</a:t>
            </a:r>
            <a:r>
              <a:rPr lang="en"/>
              <a:t> pair; ∇</a:t>
            </a:r>
            <a:r>
              <a:rPr baseline="-25000" lang="en"/>
              <a:t>(x,y)</a:t>
            </a:r>
            <a:endParaRPr baseline="-25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actually want the gradient for </a:t>
            </a:r>
            <a:r>
              <a:rPr i="1" lang="en"/>
              <a:t>Σ</a:t>
            </a:r>
            <a:r>
              <a:rPr baseline="-25000" i="1" lang="en"/>
              <a:t>(x,y)∈D</a:t>
            </a:r>
            <a:r>
              <a:rPr i="1" lang="en"/>
              <a:t>L(f(x;θ), y))</a:t>
            </a:r>
            <a:r>
              <a:rPr lang="en"/>
              <a:t>, which requires repeating our process for </a:t>
            </a:r>
            <a:r>
              <a:rPr i="1" lang="en"/>
              <a:t>every (x,y)∈D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∇</a:t>
            </a:r>
            <a:r>
              <a:rPr baseline="-25000" lang="en"/>
              <a:t>D</a:t>
            </a:r>
            <a:r>
              <a:rPr lang="en"/>
              <a:t>=(1/|D|)Σ</a:t>
            </a:r>
            <a:r>
              <a:rPr baseline="-25000" lang="en"/>
              <a:t>(x,y)∈D</a:t>
            </a:r>
            <a:r>
              <a:rPr lang="en"/>
              <a:t>∇</a:t>
            </a:r>
            <a:r>
              <a:rPr baseline="-25000" lang="en"/>
              <a:t>(x,y)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What’s the problem?</a:t>
            </a:r>
            <a:endParaRPr/>
          </a:p>
        </p:txBody>
      </p:sp>
      <p:pic>
        <p:nvPicPr>
          <p:cNvPr id="777" name="Google Shape;77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4" y="394175"/>
            <a:ext cx="4220479" cy="25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</a:t>
            </a:r>
            <a:r>
              <a:rPr lang="en"/>
              <a:t>Gradient Descent</a:t>
            </a:r>
            <a:endParaRPr/>
          </a:p>
        </p:txBody>
      </p:sp>
      <p:sp>
        <p:nvSpPr>
          <p:cNvPr id="783" name="Google Shape;783;p9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Storing</a:t>
            </a:r>
            <a:r>
              <a:rPr i="1" lang="en"/>
              <a:t> </a:t>
            </a:r>
            <a:r>
              <a:rPr i="1" lang="en"/>
              <a:t>∇</a:t>
            </a:r>
            <a:r>
              <a:rPr baseline="-25000" i="1" lang="en"/>
              <a:t>D</a:t>
            </a:r>
            <a:r>
              <a:rPr i="1" lang="en"/>
              <a:t>=(1/|D|)Σ</a:t>
            </a:r>
            <a:r>
              <a:rPr baseline="-25000" i="1" lang="en"/>
              <a:t>(x,y)∈D</a:t>
            </a:r>
            <a:r>
              <a:rPr i="1" lang="en"/>
              <a:t>∇</a:t>
            </a:r>
            <a:r>
              <a:rPr baseline="-25000" i="1" lang="en"/>
              <a:t>(x,y)</a:t>
            </a:r>
            <a:r>
              <a:rPr i="1" lang="en"/>
              <a:t> </a:t>
            </a:r>
            <a:r>
              <a:rPr lang="en"/>
              <a:t>is expensive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Depending on the size of your dataset </a:t>
            </a:r>
            <a:r>
              <a:rPr i="1" lang="en"/>
              <a:t>D</a:t>
            </a:r>
            <a:r>
              <a:rPr lang="en"/>
              <a:t>, it’s likely not possible to store the partial derivatives for every </a:t>
            </a:r>
            <a:r>
              <a:rPr i="1" lang="en"/>
              <a:t>(x,y)</a:t>
            </a:r>
            <a:r>
              <a:rPr lang="en"/>
              <a:t> for every parameter in your entire model in the GPU at once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</a:t>
            </a:r>
            <a:r>
              <a:rPr i="1" lang="en"/>
              <a:t>stochastic</a:t>
            </a:r>
            <a:r>
              <a:rPr lang="en"/>
              <a:t> gradient descent, we take just a slice (</a:t>
            </a:r>
            <a:r>
              <a:rPr i="1" lang="en"/>
              <a:t>batch</a:t>
            </a:r>
            <a:r>
              <a:rPr lang="en"/>
              <a:t>) of </a:t>
            </a:r>
            <a:r>
              <a:rPr i="1" lang="en"/>
              <a:t>D</a:t>
            </a:r>
            <a:r>
              <a:rPr lang="en"/>
              <a:t> at a time; in practice, as much as we can fit on the GPU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sounds best?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Randomly sample batch from D and repeat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Shuffle D, sample slices as batches, repeat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Shuffle D, sample slices as batches, reshuffle D and repeat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Deep Learning Come In?</a:t>
            </a:r>
            <a:endParaRPr/>
          </a:p>
        </p:txBody>
      </p:sp>
      <p:pic>
        <p:nvPicPr>
          <p:cNvPr id="789" name="Google Shape;789;p97"/>
          <p:cNvPicPr preferRelativeResize="0"/>
          <p:nvPr/>
        </p:nvPicPr>
        <p:blipFill rotWithShape="1">
          <a:blip r:embed="rId3">
            <a:alphaModFix/>
          </a:blip>
          <a:srcRect b="53081" l="0" r="0" t="25499"/>
          <a:stretch/>
        </p:blipFill>
        <p:spPr>
          <a:xfrm>
            <a:off x="917050" y="1013650"/>
            <a:ext cx="6858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7"/>
          <p:cNvSpPr txBox="1"/>
          <p:nvPr>
            <p:ph idx="1" type="body"/>
          </p:nvPr>
        </p:nvSpPr>
        <p:spPr>
          <a:xfrm>
            <a:off x="311825" y="1809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Review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T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X=T</a:t>
            </a:r>
            <a:r>
              <a:rPr baseline="30000" i="1" lang="en" sz="2000"/>
              <a:t>N</a:t>
            </a:r>
            <a:r>
              <a:rPr i="1" lang="en" sz="2000"/>
              <a:t> </a:t>
            </a:r>
            <a:r>
              <a:rPr lang="en" sz="2000"/>
              <a:t>for max length </a:t>
            </a:r>
            <a:r>
              <a:rPr i="1" lang="en" sz="2000"/>
              <a:t>N</a:t>
            </a:r>
            <a:endParaRPr sz="2000"/>
          </a:p>
        </p:txBody>
      </p:sp>
      <p:sp>
        <p:nvSpPr>
          <p:cNvPr id="791" name="Google Shape;791;p97"/>
          <p:cNvSpPr txBox="1"/>
          <p:nvPr>
            <p:ph idx="1" type="body"/>
          </p:nvPr>
        </p:nvSpPr>
        <p:spPr>
          <a:xfrm>
            <a:off x="4572000" y="1809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Possible sentiments </a:t>
            </a:r>
            <a:r>
              <a:rPr i="1" lang="en" sz="2000"/>
              <a:t>S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Y=S</a:t>
            </a:r>
            <a:endParaRPr sz="2000"/>
          </a:p>
        </p:txBody>
      </p:sp>
      <p:sp>
        <p:nvSpPr>
          <p:cNvPr id="792" name="Google Shape;792;p97"/>
          <p:cNvSpPr txBox="1"/>
          <p:nvPr>
            <p:ph idx="1" type="body"/>
          </p:nvPr>
        </p:nvSpPr>
        <p:spPr>
          <a:xfrm>
            <a:off x="311700" y="2885875"/>
            <a:ext cx="8520600" cy="20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Linear function: </a:t>
            </a:r>
            <a:r>
              <a:rPr i="1" lang="en" sz="2000"/>
              <a:t>f(</a:t>
            </a:r>
            <a:r>
              <a:rPr b="1" i="1" lang="en" sz="2000"/>
              <a:t>x</a:t>
            </a:r>
            <a:r>
              <a:rPr i="1" lang="en" sz="2000"/>
              <a:t>,θ)=W</a:t>
            </a:r>
            <a:r>
              <a:rPr b="1" i="1" lang="en" sz="2000"/>
              <a:t>x</a:t>
            </a:r>
            <a:r>
              <a:rPr i="1" lang="en" sz="2000"/>
              <a:t>+b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loss function could we use for this </a:t>
            </a:r>
            <a:r>
              <a:rPr i="1" lang="en" sz="2000"/>
              <a:t>n</a:t>
            </a:r>
            <a:r>
              <a:rPr lang="en" sz="2000"/>
              <a:t>-ary classification problem?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Cross entropy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Non-linear transformation: </a:t>
            </a:r>
            <a:endParaRPr sz="2000"/>
          </a:p>
        </p:txBody>
      </p:sp>
      <p:sp>
        <p:nvSpPr>
          <p:cNvPr id="793" name="Google Shape;793;p97"/>
          <p:cNvSpPr/>
          <p:nvPr/>
        </p:nvSpPr>
        <p:spPr>
          <a:xfrm>
            <a:off x="5857950" y="1366350"/>
            <a:ext cx="1688400" cy="457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9024" y="4230303"/>
            <a:ext cx="3207653" cy="80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426" y="4211028"/>
            <a:ext cx="3872726" cy="7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Deep Learning Come In?</a:t>
            </a:r>
            <a:endParaRPr/>
          </a:p>
        </p:txBody>
      </p:sp>
      <p:sp>
        <p:nvSpPr>
          <p:cNvPr id="801" name="Google Shape;801;p98"/>
          <p:cNvSpPr txBox="1"/>
          <p:nvPr>
            <p:ph idx="1" type="body"/>
          </p:nvPr>
        </p:nvSpPr>
        <p:spPr>
          <a:xfrm>
            <a:off x="311700" y="1253375"/>
            <a:ext cx="8520600" cy="21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Linear function: </a:t>
            </a:r>
            <a:r>
              <a:rPr i="1" lang="en" sz="2000"/>
              <a:t>f(</a:t>
            </a:r>
            <a:r>
              <a:rPr b="1" i="1" lang="en" sz="2000"/>
              <a:t>x</a:t>
            </a:r>
            <a:r>
              <a:rPr i="1" lang="en" sz="2000"/>
              <a:t>,θ)=W</a:t>
            </a:r>
            <a:r>
              <a:rPr b="1" i="1" lang="en" sz="2000"/>
              <a:t>x</a:t>
            </a:r>
            <a:r>
              <a:rPr i="1" lang="en" sz="2000"/>
              <a:t>+b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loss function could we use for this </a:t>
            </a:r>
            <a:r>
              <a:rPr i="1" lang="en" sz="2000"/>
              <a:t>n</a:t>
            </a:r>
            <a:r>
              <a:rPr lang="en" sz="2000"/>
              <a:t>-ary classification problem?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Cross entropy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Non-linear transformation: </a:t>
            </a:r>
            <a:endParaRPr sz="2000"/>
          </a:p>
        </p:txBody>
      </p:sp>
      <p:pic>
        <p:nvPicPr>
          <p:cNvPr id="802" name="Google Shape;80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024" y="2525417"/>
            <a:ext cx="3207653" cy="80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426" y="2506142"/>
            <a:ext cx="3872726" cy="7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98"/>
          <p:cNvSpPr txBox="1"/>
          <p:nvPr>
            <p:ph idx="1" type="body"/>
          </p:nvPr>
        </p:nvSpPr>
        <p:spPr>
          <a:xfrm>
            <a:off x="311700" y="3234575"/>
            <a:ext cx="85206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Our function can only capture the degree to which each dimension of the input, </a:t>
            </a:r>
            <a:r>
              <a:rPr b="1" i="1" lang="en" sz="2000"/>
              <a:t>x</a:t>
            </a:r>
            <a:r>
              <a:rPr b="1" baseline="-25000" i="1" lang="en" sz="2000"/>
              <a:t>i</a:t>
            </a:r>
            <a:r>
              <a:rPr lang="en" sz="2000"/>
              <a:t>, contributes to the </a:t>
            </a:r>
            <a:r>
              <a:rPr lang="en" sz="2000"/>
              <a:t>likelihood</a:t>
            </a:r>
            <a:r>
              <a:rPr lang="en" sz="2000"/>
              <a:t> of each class </a:t>
            </a:r>
            <a:r>
              <a:rPr b="1" i="1" lang="en" sz="2000"/>
              <a:t>y</a:t>
            </a:r>
            <a:r>
              <a:rPr b="1" baseline="-25000" i="1" lang="en" sz="2000"/>
              <a:t>j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“... brought out the ice cold food.”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“... brought out the ice cold gazpacho.”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“... Amazing service all around. Yeah right! 🙃”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Deep Learning Come In?</a:t>
            </a:r>
            <a:endParaRPr/>
          </a:p>
        </p:txBody>
      </p:sp>
      <p:sp>
        <p:nvSpPr>
          <p:cNvPr id="810" name="Google Shape;810;p99"/>
          <p:cNvSpPr txBox="1"/>
          <p:nvPr>
            <p:ph idx="1" type="body"/>
          </p:nvPr>
        </p:nvSpPr>
        <p:spPr>
          <a:xfrm>
            <a:off x="311700" y="1253375"/>
            <a:ext cx="8520600" cy="3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,θ)=𝝈(W</a:t>
            </a:r>
            <a:r>
              <a:rPr b="1" lang="en" sz="2000"/>
              <a:t>x</a:t>
            </a:r>
            <a:r>
              <a:rPr lang="en" sz="2000"/>
              <a:t>+b)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Linear function with non-linear, sigmoid </a:t>
            </a:r>
            <a:r>
              <a:rPr i="1" lang="en" sz="2000"/>
              <a:t>activation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we need to make decisions considering interplay between multiple </a:t>
            </a:r>
            <a:r>
              <a:rPr b="1" i="1" lang="en" sz="2000"/>
              <a:t>x</a:t>
            </a:r>
            <a:r>
              <a:rPr b="1" baseline="-25000" i="1" lang="en" sz="2000"/>
              <a:t>i</a:t>
            </a:r>
            <a:r>
              <a:rPr baseline="-25000" lang="en" sz="2000"/>
              <a:t> </a:t>
            </a:r>
            <a:r>
              <a:rPr lang="en" sz="2000"/>
              <a:t>input features, what can we change in our function?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,θ)=𝝈(W</a:t>
            </a:r>
            <a:r>
              <a:rPr baseline="-25000" lang="en" sz="2000"/>
              <a:t>2</a:t>
            </a:r>
            <a:r>
              <a:rPr lang="en" sz="2000"/>
              <a:t>(𝝈(W</a:t>
            </a:r>
            <a:r>
              <a:rPr baseline="-25000" lang="en" sz="2000"/>
              <a:t>1</a:t>
            </a:r>
            <a:r>
              <a:rPr b="1" lang="en" sz="2000"/>
              <a:t>x</a:t>
            </a:r>
            <a:r>
              <a:rPr lang="en" sz="2000"/>
              <a:t>+b</a:t>
            </a:r>
            <a:r>
              <a:rPr baseline="-25000" lang="en" sz="2000"/>
              <a:t>1</a:t>
            </a:r>
            <a:r>
              <a:rPr lang="en" sz="2000"/>
              <a:t>))+b</a:t>
            </a:r>
            <a:r>
              <a:rPr baseline="-25000" lang="en" sz="2000"/>
              <a:t>2</a:t>
            </a:r>
            <a:r>
              <a:rPr lang="en" sz="2000"/>
              <a:t>)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First layer </a:t>
            </a:r>
            <a:r>
              <a:rPr i="1" lang="en" sz="2000"/>
              <a:t>latent variables</a:t>
            </a:r>
            <a:r>
              <a:rPr lang="en" sz="2000"/>
              <a:t> </a:t>
            </a:r>
            <a:r>
              <a:rPr i="1" lang="en" sz="2000">
                <a:solidFill>
                  <a:srgbClr val="0000FF"/>
                </a:solidFill>
              </a:rPr>
              <a:t>𝝈(W</a:t>
            </a:r>
            <a:r>
              <a:rPr baseline="-25000" i="1" lang="en" sz="2000">
                <a:solidFill>
                  <a:srgbClr val="0000FF"/>
                </a:solidFill>
              </a:rPr>
              <a:t>1</a:t>
            </a:r>
            <a:r>
              <a:rPr b="1" i="1" lang="en" sz="2000">
                <a:solidFill>
                  <a:srgbClr val="0000FF"/>
                </a:solidFill>
              </a:rPr>
              <a:t>x</a:t>
            </a:r>
            <a:r>
              <a:rPr i="1" lang="en" sz="2000">
                <a:solidFill>
                  <a:srgbClr val="0000FF"/>
                </a:solidFill>
              </a:rPr>
              <a:t>+b</a:t>
            </a:r>
            <a:r>
              <a:rPr baseline="-25000" i="1" lang="en" sz="2000">
                <a:solidFill>
                  <a:srgbClr val="0000FF"/>
                </a:solidFill>
              </a:rPr>
              <a:t>1</a:t>
            </a:r>
            <a:r>
              <a:rPr i="1" lang="en" sz="2000">
                <a:solidFill>
                  <a:srgbClr val="0000FF"/>
                </a:solidFill>
              </a:rPr>
              <a:t>))</a:t>
            </a:r>
            <a:r>
              <a:rPr lang="en" sz="2000">
                <a:solidFill>
                  <a:srgbClr val="0000FF"/>
                </a:solidFill>
              </a:rPr>
              <a:t> </a:t>
            </a:r>
            <a:r>
              <a:rPr lang="en" sz="2000"/>
              <a:t>are each activated by linear combination of values of </a:t>
            </a:r>
            <a:r>
              <a:rPr b="1" i="1" lang="en" sz="2000"/>
              <a:t>x</a:t>
            </a:r>
            <a:r>
              <a:rPr b="1" baseline="-25000" i="1" lang="en" sz="2000"/>
              <a:t>i</a:t>
            </a:r>
            <a:r>
              <a:rPr i="1" lang="en" sz="2000"/>
              <a:t> </a:t>
            </a:r>
            <a:r>
              <a:rPr lang="en" sz="2000"/>
              <a:t>input variables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Now </a:t>
            </a:r>
            <a:r>
              <a:rPr i="1" lang="en" sz="2000"/>
              <a:t>W</a:t>
            </a:r>
            <a:r>
              <a:rPr baseline="-25000" i="1" lang="en" sz="2000"/>
              <a:t>2</a:t>
            </a:r>
            <a:r>
              <a:rPr i="1" lang="en" sz="2000"/>
              <a:t>,b</a:t>
            </a:r>
            <a:r>
              <a:rPr baseline="-25000" i="1" lang="en" sz="2000"/>
              <a:t>2</a:t>
            </a:r>
            <a:r>
              <a:rPr lang="en" sz="2000"/>
              <a:t> can mix signals from the first </a:t>
            </a:r>
            <a:r>
              <a:rPr i="1" lang="en" sz="2000"/>
              <a:t>layer</a:t>
            </a:r>
            <a:r>
              <a:rPr lang="en" sz="2000"/>
              <a:t>; the final outputs </a:t>
            </a:r>
            <a:r>
              <a:rPr i="1" lang="en" sz="2000">
                <a:solidFill>
                  <a:srgbClr val="0000FF"/>
                </a:solidFill>
              </a:rPr>
              <a:t>𝝈(W</a:t>
            </a:r>
            <a:r>
              <a:rPr baseline="-25000" i="1" lang="en" sz="2000">
                <a:solidFill>
                  <a:srgbClr val="0000FF"/>
                </a:solidFill>
              </a:rPr>
              <a:t>2</a:t>
            </a:r>
            <a:r>
              <a:rPr i="1" lang="en" sz="2000">
                <a:solidFill>
                  <a:srgbClr val="0000FF"/>
                </a:solidFill>
              </a:rPr>
              <a:t>(𝝈(W</a:t>
            </a:r>
            <a:r>
              <a:rPr baseline="-25000" i="1" lang="en" sz="2000">
                <a:solidFill>
                  <a:srgbClr val="0000FF"/>
                </a:solidFill>
              </a:rPr>
              <a:t>1</a:t>
            </a:r>
            <a:r>
              <a:rPr b="1" i="1" lang="en" sz="2000">
                <a:solidFill>
                  <a:srgbClr val="0000FF"/>
                </a:solidFill>
              </a:rPr>
              <a:t>x</a:t>
            </a:r>
            <a:r>
              <a:rPr i="1" lang="en" sz="2000">
                <a:solidFill>
                  <a:srgbClr val="0000FF"/>
                </a:solidFill>
              </a:rPr>
              <a:t>+b</a:t>
            </a:r>
            <a:r>
              <a:rPr baseline="-25000" i="1" lang="en" sz="2000">
                <a:solidFill>
                  <a:srgbClr val="0000FF"/>
                </a:solidFill>
              </a:rPr>
              <a:t>1</a:t>
            </a:r>
            <a:r>
              <a:rPr i="1" lang="en" sz="2000">
                <a:solidFill>
                  <a:srgbClr val="0000FF"/>
                </a:solidFill>
              </a:rPr>
              <a:t>))+b</a:t>
            </a:r>
            <a:r>
              <a:rPr baseline="-25000" i="1" lang="en" sz="2000">
                <a:solidFill>
                  <a:srgbClr val="0000FF"/>
                </a:solidFill>
              </a:rPr>
              <a:t>2</a:t>
            </a:r>
            <a:r>
              <a:rPr i="1" lang="en" sz="2000">
                <a:solidFill>
                  <a:srgbClr val="0000FF"/>
                </a:solidFill>
              </a:rPr>
              <a:t>) </a:t>
            </a:r>
            <a:r>
              <a:rPr lang="en" sz="2000">
                <a:solidFill>
                  <a:srgbClr val="0000FF"/>
                </a:solidFill>
              </a:rPr>
              <a:t>are each activated by linear combinations of the latent variables from layer one</a:t>
            </a:r>
            <a:endParaRPr sz="2000">
              <a:solidFill>
                <a:srgbClr val="0000FF"/>
              </a:solidFill>
            </a:endParaRPr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○"/>
            </a:pPr>
            <a:r>
              <a:rPr lang="en" sz="2000">
                <a:solidFill>
                  <a:srgbClr val="0000FF"/>
                </a:solidFill>
              </a:rPr>
              <a:t>So our class logits can now consider combinations of input words like “</a:t>
            </a:r>
            <a:r>
              <a:rPr b="1" lang="en" sz="2000">
                <a:solidFill>
                  <a:srgbClr val="0000FF"/>
                </a:solidFill>
              </a:rPr>
              <a:t>cold</a:t>
            </a:r>
            <a:r>
              <a:rPr lang="en" sz="2000">
                <a:solidFill>
                  <a:srgbClr val="0000FF"/>
                </a:solidFill>
              </a:rPr>
              <a:t> </a:t>
            </a:r>
            <a:r>
              <a:rPr b="1" lang="en" sz="2000">
                <a:solidFill>
                  <a:srgbClr val="0000FF"/>
                </a:solidFill>
              </a:rPr>
              <a:t>gazpacho</a:t>
            </a:r>
            <a:r>
              <a:rPr lang="en" sz="2000">
                <a:solidFill>
                  <a:srgbClr val="0000FF"/>
                </a:solidFill>
              </a:rPr>
              <a:t>” and “</a:t>
            </a:r>
            <a:r>
              <a:rPr b="1" lang="en" sz="2000">
                <a:solidFill>
                  <a:srgbClr val="0000FF"/>
                </a:solidFill>
              </a:rPr>
              <a:t>Amazing</a:t>
            </a:r>
            <a:r>
              <a:rPr lang="en" sz="2000">
                <a:solidFill>
                  <a:srgbClr val="0000FF"/>
                </a:solidFill>
              </a:rPr>
              <a:t> … </a:t>
            </a:r>
            <a:r>
              <a:rPr b="1" lang="en" sz="2000">
                <a:solidFill>
                  <a:srgbClr val="0000FF"/>
                </a:solidFill>
              </a:rPr>
              <a:t>Yeah right</a:t>
            </a:r>
            <a:r>
              <a:rPr lang="en" sz="2000">
                <a:solidFill>
                  <a:srgbClr val="0000FF"/>
                </a:solidFill>
              </a:rPr>
              <a:t>!”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811" name="Google Shape;811;p99"/>
          <p:cNvSpPr/>
          <p:nvPr/>
        </p:nvSpPr>
        <p:spPr>
          <a:xfrm rot="-366948">
            <a:off x="3989210" y="1126677"/>
            <a:ext cx="4195679" cy="146695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Quick terminology note, these basic transformations are called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perceptron layers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fully-connected layers</a:t>
            </a:r>
            <a:endParaRPr i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Deep Learning Come In?</a:t>
            </a:r>
            <a:endParaRPr/>
          </a:p>
        </p:txBody>
      </p:sp>
      <p:sp>
        <p:nvSpPr>
          <p:cNvPr id="817" name="Google Shape;817;p100"/>
          <p:cNvSpPr txBox="1"/>
          <p:nvPr>
            <p:ph idx="1" type="body"/>
          </p:nvPr>
        </p:nvSpPr>
        <p:spPr>
          <a:xfrm>
            <a:off x="311700" y="1253375"/>
            <a:ext cx="8520600" cy="3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,θ)=𝝈(W</a:t>
            </a:r>
            <a:r>
              <a:rPr baseline="-25000" lang="en" sz="2000"/>
              <a:t>2</a:t>
            </a:r>
            <a:r>
              <a:rPr lang="en" sz="2000"/>
              <a:t>(𝝈(W</a:t>
            </a:r>
            <a:r>
              <a:rPr baseline="-25000" lang="en" sz="2000"/>
              <a:t>1</a:t>
            </a:r>
            <a:r>
              <a:rPr b="1" lang="en" sz="2000"/>
              <a:t>x</a:t>
            </a:r>
            <a:r>
              <a:rPr lang="en" sz="2000"/>
              <a:t>+b</a:t>
            </a:r>
            <a:r>
              <a:rPr baseline="-25000" lang="en" sz="2000"/>
              <a:t>1</a:t>
            </a:r>
            <a:r>
              <a:rPr lang="en" sz="2000"/>
              <a:t>))+b</a:t>
            </a:r>
            <a:r>
              <a:rPr baseline="-25000" lang="en" sz="2000"/>
              <a:t>2</a:t>
            </a:r>
            <a:r>
              <a:rPr lang="en" sz="2000"/>
              <a:t>)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○"/>
            </a:pPr>
            <a:r>
              <a:rPr lang="en" sz="2000"/>
              <a:t>This derivative is more computationally intense to take, since we need it with respect to every parameter in both weight matrices and bias vectors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Modern DL software handles these computations automatically through </a:t>
            </a:r>
            <a:r>
              <a:rPr i="1" lang="en" sz="2000"/>
              <a:t>autograd</a:t>
            </a:r>
            <a:r>
              <a:rPr lang="en" sz="2000"/>
              <a:t> software for efficient derivative estimation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So </a:t>
            </a:r>
            <a:r>
              <a:rPr lang="en" sz="2000"/>
              <a:t>what</a:t>
            </a:r>
            <a:r>
              <a:rPr lang="en" sz="2000"/>
              <a:t>’s </a:t>
            </a:r>
            <a:r>
              <a:rPr lang="en" sz="2000"/>
              <a:t>stopping</a:t>
            </a:r>
            <a:r>
              <a:rPr lang="en" sz="2000"/>
              <a:t> us from….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,θ)=𝝈(W</a:t>
            </a:r>
            <a:r>
              <a:rPr baseline="-25000" lang="en" sz="2000"/>
              <a:t>4</a:t>
            </a:r>
            <a:r>
              <a:rPr lang="en" sz="2000"/>
              <a:t>(𝝈(W</a:t>
            </a:r>
            <a:r>
              <a:rPr baseline="-25000" lang="en" sz="2000"/>
              <a:t>3</a:t>
            </a:r>
            <a:r>
              <a:rPr lang="en" sz="2000"/>
              <a:t>𝝈(W</a:t>
            </a:r>
            <a:r>
              <a:rPr baseline="-25000" lang="en" sz="2000"/>
              <a:t>2</a:t>
            </a:r>
            <a:r>
              <a:rPr lang="en" sz="2000"/>
              <a:t>(𝝈(W</a:t>
            </a:r>
            <a:r>
              <a:rPr baseline="-25000" lang="en" sz="2000"/>
              <a:t>1</a:t>
            </a:r>
            <a:r>
              <a:rPr b="1" lang="en" sz="2000"/>
              <a:t>x</a:t>
            </a:r>
            <a:r>
              <a:rPr lang="en" sz="2000"/>
              <a:t>+b</a:t>
            </a:r>
            <a:r>
              <a:rPr baseline="-25000" lang="en" sz="2000"/>
              <a:t>1</a:t>
            </a:r>
            <a:r>
              <a:rPr lang="en" sz="2000"/>
              <a:t>))+b</a:t>
            </a:r>
            <a:r>
              <a:rPr baseline="-25000" lang="en" sz="2000"/>
              <a:t>2</a:t>
            </a:r>
            <a:r>
              <a:rPr lang="en" sz="2000"/>
              <a:t>)+b</a:t>
            </a:r>
            <a:r>
              <a:rPr baseline="-25000" lang="en" sz="2000"/>
              <a:t>3</a:t>
            </a:r>
            <a:r>
              <a:rPr lang="en" sz="2000"/>
              <a:t>))+b</a:t>
            </a:r>
            <a:r>
              <a:rPr baseline="-25000" lang="en" sz="2000"/>
              <a:t>4</a:t>
            </a:r>
            <a:r>
              <a:rPr lang="en" sz="2000"/>
              <a:t>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,θ)=</a:t>
            </a:r>
            <a:r>
              <a:rPr lang="en" sz="1600"/>
              <a:t>𝝈(W</a:t>
            </a:r>
            <a:r>
              <a:rPr baseline="-25000" lang="en" sz="1600"/>
              <a:t>8</a:t>
            </a:r>
            <a:r>
              <a:rPr lang="en" sz="1600"/>
              <a:t>(𝝈(W</a:t>
            </a:r>
            <a:r>
              <a:rPr baseline="-25000" lang="en" sz="1600"/>
              <a:t>7</a:t>
            </a:r>
            <a:r>
              <a:rPr lang="en" sz="1600"/>
              <a:t>𝝈(W</a:t>
            </a:r>
            <a:r>
              <a:rPr baseline="-25000" lang="en" sz="1600"/>
              <a:t>6</a:t>
            </a:r>
            <a:r>
              <a:rPr lang="en" sz="1600"/>
              <a:t>(𝝈(W</a:t>
            </a:r>
            <a:r>
              <a:rPr baseline="-25000" lang="en" sz="1600"/>
              <a:t>5</a:t>
            </a:r>
            <a:r>
              <a:rPr lang="en" sz="1600"/>
              <a:t>𝝈(W</a:t>
            </a:r>
            <a:r>
              <a:rPr baseline="-25000" lang="en" sz="1600"/>
              <a:t>4</a:t>
            </a:r>
            <a:r>
              <a:rPr lang="en" sz="1600"/>
              <a:t>(𝝈(W</a:t>
            </a:r>
            <a:r>
              <a:rPr baseline="-25000" lang="en" sz="1600"/>
              <a:t>3</a:t>
            </a:r>
            <a:r>
              <a:rPr lang="en" sz="1600"/>
              <a:t>𝝈(W</a:t>
            </a:r>
            <a:r>
              <a:rPr baseline="-25000" lang="en" sz="1600"/>
              <a:t>2</a:t>
            </a:r>
            <a:r>
              <a:rPr lang="en" sz="1600"/>
              <a:t>(𝝈(W</a:t>
            </a:r>
            <a:r>
              <a:rPr baseline="-25000" lang="en" sz="1600"/>
              <a:t>1</a:t>
            </a:r>
            <a:r>
              <a:rPr b="1" lang="en" sz="1600"/>
              <a:t>x</a:t>
            </a:r>
            <a:r>
              <a:rPr lang="en" sz="1600"/>
              <a:t>+b</a:t>
            </a:r>
            <a:r>
              <a:rPr baseline="-25000" lang="en" sz="1600"/>
              <a:t>1</a:t>
            </a:r>
            <a:r>
              <a:rPr lang="en" sz="1600"/>
              <a:t>))+b</a:t>
            </a:r>
            <a:r>
              <a:rPr baseline="-25000" lang="en" sz="1600"/>
              <a:t>2</a:t>
            </a:r>
            <a:r>
              <a:rPr lang="en" sz="1600"/>
              <a:t>)+b</a:t>
            </a:r>
            <a:r>
              <a:rPr baseline="-25000" lang="en" sz="1600"/>
              <a:t>3</a:t>
            </a:r>
            <a:r>
              <a:rPr lang="en" sz="1600"/>
              <a:t>))+b</a:t>
            </a:r>
            <a:r>
              <a:rPr baseline="-25000" lang="en" sz="1600"/>
              <a:t>4</a:t>
            </a:r>
            <a:r>
              <a:rPr lang="en" sz="1600"/>
              <a:t>)+b</a:t>
            </a:r>
            <a:r>
              <a:rPr baseline="-25000" lang="en" sz="1600"/>
              <a:t>5</a:t>
            </a:r>
            <a:r>
              <a:rPr lang="en" sz="1600"/>
              <a:t>))+b</a:t>
            </a:r>
            <a:r>
              <a:rPr baseline="-25000" lang="en" sz="1600"/>
              <a:t>6</a:t>
            </a:r>
            <a:r>
              <a:rPr lang="en" sz="1600"/>
              <a:t>)+b</a:t>
            </a:r>
            <a:r>
              <a:rPr baseline="-25000" lang="en" sz="1600"/>
              <a:t>7</a:t>
            </a:r>
            <a:r>
              <a:rPr lang="en" sz="1600"/>
              <a:t>))+b</a:t>
            </a:r>
            <a:r>
              <a:rPr baseline="-25000" lang="en" sz="1600"/>
              <a:t>8</a:t>
            </a:r>
            <a:r>
              <a:rPr lang="en" sz="1600"/>
              <a:t>)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Nothing!?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Well, realistically, our GPU memory and data constraints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fixed </a:t>
            </a:r>
            <a:r>
              <a:rPr i="1" lang="en" sz="2000"/>
              <a:t>D</a:t>
            </a:r>
            <a:r>
              <a:rPr lang="en" sz="2000"/>
              <a:t>, quality of estimated parameters θ as |θ| grows?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Neural Network Training</a:t>
            </a:r>
            <a:endParaRPr b="1"/>
          </a:p>
        </p:txBody>
      </p:sp>
      <p:sp>
        <p:nvSpPr>
          <p:cNvPr id="823" name="Google Shape;823;p10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neural network is, commonly, a composition of matrix multiplications and non-linear transformations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neural network can perform </a:t>
            </a:r>
            <a:r>
              <a:rPr i="1" lang="en"/>
              <a:t>non-linear function approximation </a:t>
            </a:r>
            <a:r>
              <a:rPr lang="en"/>
              <a:t>through repeated linear layers and non-linear transformations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Optimization: </a:t>
            </a:r>
            <a:r>
              <a:rPr i="1" lang="en"/>
              <a:t>M(ɸ(x), θ)</a:t>
            </a:r>
            <a:r>
              <a:rPr lang="en"/>
              <a:t> = y for pairs </a:t>
            </a:r>
            <a:r>
              <a:rPr i="1" lang="en"/>
              <a:t>(x, y) </a:t>
            </a:r>
            <a:r>
              <a:rPr lang="en"/>
              <a:t>in data by making adjustments to </a:t>
            </a:r>
            <a:r>
              <a:rPr i="1" lang="en"/>
              <a:t>θ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Optimizers in modern NN packages are variations on the basics: </a:t>
            </a:r>
            <a:r>
              <a:rPr b="1" lang="en"/>
              <a:t>Stochastic Gradient Descent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to the Midterm</a:t>
            </a:r>
            <a:endParaRPr/>
          </a:p>
        </p:txBody>
      </p:sp>
      <p:grpSp>
        <p:nvGrpSpPr>
          <p:cNvPr id="118" name="Google Shape;118;p21"/>
          <p:cNvGrpSpPr/>
          <p:nvPr/>
        </p:nvGrpSpPr>
        <p:grpSpPr>
          <a:xfrm>
            <a:off x="556850" y="1253800"/>
            <a:ext cx="8353149" cy="2936300"/>
            <a:chOff x="556850" y="1482400"/>
            <a:chExt cx="8353149" cy="2936300"/>
          </a:xfrm>
        </p:grpSpPr>
        <p:pic>
          <p:nvPicPr>
            <p:cNvPr id="119" name="Google Shape;119;p21"/>
            <p:cNvPicPr preferRelativeResize="0"/>
            <p:nvPr/>
          </p:nvPicPr>
          <p:blipFill rotWithShape="1">
            <a:blip r:embed="rId3">
              <a:alphaModFix/>
            </a:blip>
            <a:srcRect b="2865" l="0" r="0" t="2874"/>
            <a:stretch/>
          </p:blipFill>
          <p:spPr>
            <a:xfrm>
              <a:off x="556850" y="1482403"/>
              <a:ext cx="4031733" cy="2936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1"/>
            <p:cNvSpPr/>
            <p:nvPr/>
          </p:nvSpPr>
          <p:spPr>
            <a:xfrm>
              <a:off x="3436175" y="3426600"/>
              <a:ext cx="458400" cy="458400"/>
            </a:xfrm>
            <a:prstGeom prst="mathMultiply">
              <a:avLst>
                <a:gd fmla="val 23520" name="adj1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1" name="Google Shape;121;p21"/>
            <p:cNvPicPr preferRelativeResize="0"/>
            <p:nvPr/>
          </p:nvPicPr>
          <p:blipFill rotWithShape="1">
            <a:blip r:embed="rId4">
              <a:alphaModFix/>
            </a:blip>
            <a:srcRect b="2865" l="0" r="0" t="2874"/>
            <a:stretch/>
          </p:blipFill>
          <p:spPr>
            <a:xfrm>
              <a:off x="4878265" y="1482400"/>
              <a:ext cx="4031733" cy="29362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21"/>
          <p:cNvGrpSpPr/>
          <p:nvPr/>
        </p:nvGrpSpPr>
        <p:grpSpPr>
          <a:xfrm>
            <a:off x="2778600" y="1969750"/>
            <a:ext cx="5478775" cy="2945450"/>
            <a:chOff x="2778600" y="2198350"/>
            <a:chExt cx="5478775" cy="2945450"/>
          </a:xfrm>
        </p:grpSpPr>
        <p:sp>
          <p:nvSpPr>
            <p:cNvPr id="123" name="Google Shape;123;p21"/>
            <p:cNvSpPr/>
            <p:nvPr/>
          </p:nvSpPr>
          <p:spPr>
            <a:xfrm>
              <a:off x="3355075" y="2575325"/>
              <a:ext cx="579300" cy="894300"/>
            </a:xfrm>
            <a:prstGeom prst="roundRect">
              <a:avLst>
                <a:gd fmla="val 16667" name="adj"/>
              </a:avLst>
            </a:prstGeom>
            <a:solidFill>
              <a:srgbClr val="D9EAD3">
                <a:alpha val="5833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7678075" y="2198350"/>
              <a:ext cx="579300" cy="1686600"/>
            </a:xfrm>
            <a:prstGeom prst="roundRect">
              <a:avLst>
                <a:gd fmla="val 16667" name="adj"/>
              </a:avLst>
            </a:prstGeom>
            <a:solidFill>
              <a:srgbClr val="D9EAD3">
                <a:alpha val="5833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2778600" y="4571100"/>
              <a:ext cx="579300" cy="572700"/>
            </a:xfrm>
            <a:prstGeom prst="roundRect">
              <a:avLst>
                <a:gd fmla="val 16667" name="adj"/>
              </a:avLst>
            </a:prstGeom>
            <a:solidFill>
              <a:srgbClr val="D9EAD3">
                <a:alpha val="5833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1"/>
            <p:cNvSpPr txBox="1"/>
            <p:nvPr/>
          </p:nvSpPr>
          <p:spPr>
            <a:xfrm>
              <a:off x="3293700" y="4657350"/>
              <a:ext cx="30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Module 1: 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Neural Network Basics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7925" y="3237953"/>
            <a:ext cx="324925" cy="3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Stochastic Gradient Descent</a:t>
            </a:r>
            <a:endParaRPr b="1"/>
          </a:p>
        </p:txBody>
      </p:sp>
      <p:sp>
        <p:nvSpPr>
          <p:cNvPr id="829" name="Google Shape;829;p102"/>
          <p:cNvSpPr txBox="1"/>
          <p:nvPr>
            <p:ph idx="1" type="body"/>
          </p:nvPr>
        </p:nvSpPr>
        <p:spPr>
          <a:xfrm>
            <a:off x="311700" y="1152475"/>
            <a:ext cx="42204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Gradient Descent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“Step” </a:t>
            </a:r>
            <a:r>
              <a:rPr i="1" lang="en"/>
              <a:t>ε∇ L[M(ɸ(x), θ)]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Go a little bit in the direction of the gradient (derivative) towards a local minima in the </a:t>
            </a:r>
            <a:r>
              <a:rPr i="1" lang="en"/>
              <a:t>loss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“Loss”: measure of how poorly the model did, e.g., the cross-entropy between predicted and true classes</a:t>
            </a:r>
            <a:endParaRPr/>
          </a:p>
        </p:txBody>
      </p:sp>
      <p:pic>
        <p:nvPicPr>
          <p:cNvPr id="830" name="Google Shape;8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4" y="1017725"/>
            <a:ext cx="4220479" cy="25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02"/>
          <p:cNvPicPr preferRelativeResize="0"/>
          <p:nvPr/>
        </p:nvPicPr>
        <p:blipFill rotWithShape="1">
          <a:blip r:embed="rId4">
            <a:alphaModFix/>
          </a:blip>
          <a:srcRect b="18623" l="16861" r="16096" t="45936"/>
          <a:stretch/>
        </p:blipFill>
        <p:spPr>
          <a:xfrm>
            <a:off x="4572000" y="3554625"/>
            <a:ext cx="4220474" cy="125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Stochastic Gradient Descent</a:t>
            </a:r>
            <a:endParaRPr b="1"/>
          </a:p>
        </p:txBody>
      </p:sp>
      <p:sp>
        <p:nvSpPr>
          <p:cNvPr id="837" name="Google Shape;837;p10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“Step” </a:t>
            </a:r>
            <a:r>
              <a:rPr i="1" lang="en"/>
              <a:t>ε∇ L[M(ɸ(x), θ)]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What’s ε?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Learning rate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Can we actually get </a:t>
            </a:r>
            <a:r>
              <a:rPr i="1" lang="en"/>
              <a:t>∇ over all of D</a:t>
            </a:r>
            <a:r>
              <a:rPr lang="en"/>
              <a:t>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Sometimes! Usually “no”, and so we use </a:t>
            </a:r>
            <a:r>
              <a:rPr i="1" lang="en"/>
              <a:t>stochastic </a:t>
            </a:r>
            <a:r>
              <a:rPr lang="en"/>
              <a:t>GD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Could estimate </a:t>
            </a:r>
            <a:r>
              <a:rPr i="1" lang="en"/>
              <a:t>∇</a:t>
            </a:r>
            <a:r>
              <a:rPr baseline="-25000" i="1" lang="en"/>
              <a:t>x</a:t>
            </a:r>
            <a:r>
              <a:rPr lang="en"/>
              <a:t> with a single sample </a:t>
            </a:r>
            <a:r>
              <a:rPr i="1" lang="en"/>
              <a:t>(x,y)</a:t>
            </a:r>
            <a:r>
              <a:rPr lang="en"/>
              <a:t>. Why not?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Could estimate </a:t>
            </a:r>
            <a:r>
              <a:rPr i="1" lang="en"/>
              <a:t>∇</a:t>
            </a:r>
            <a:r>
              <a:rPr baseline="-25000" i="1" lang="en"/>
              <a:t>xi…xj</a:t>
            </a:r>
            <a:r>
              <a:rPr i="1" lang="en"/>
              <a:t> </a:t>
            </a:r>
            <a:r>
              <a:rPr lang="en"/>
              <a:t>with, e.g., as many examples as we can fit in RAM at a time </a:t>
            </a:r>
            <a:r>
              <a:rPr i="1" lang="en"/>
              <a:t>x</a:t>
            </a:r>
            <a:r>
              <a:rPr baseline="-25000" i="1" lang="en"/>
              <a:t>i</a:t>
            </a:r>
            <a:r>
              <a:rPr i="1" lang="en"/>
              <a:t>…x</a:t>
            </a:r>
            <a:r>
              <a:rPr baseline="-25000" i="1" lang="en"/>
              <a:t>j</a:t>
            </a:r>
            <a:r>
              <a:rPr i="1" lang="en"/>
              <a:t>. </a:t>
            </a:r>
            <a:r>
              <a:rPr lang="en"/>
              <a:t>What do we call these?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subset of </a:t>
            </a:r>
            <a:r>
              <a:rPr i="1" lang="en"/>
              <a:t>D</a:t>
            </a:r>
            <a:r>
              <a:rPr lang="en"/>
              <a:t> used to estimate gradient is a </a:t>
            </a:r>
            <a:r>
              <a:rPr b="1" lang="en"/>
              <a:t>mini-batch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Stochastic Gradient Descent</a:t>
            </a:r>
            <a:endParaRPr b="1"/>
          </a:p>
        </p:txBody>
      </p:sp>
      <p:sp>
        <p:nvSpPr>
          <p:cNvPr id="843" name="Google Shape;843;p10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“Step” </a:t>
            </a:r>
            <a:r>
              <a:rPr i="1" lang="en"/>
              <a:t>ε∇</a:t>
            </a:r>
            <a:r>
              <a:rPr baseline="-25000" i="1" lang="en"/>
              <a:t>xi…xj</a:t>
            </a:r>
            <a:r>
              <a:rPr i="1" lang="en"/>
              <a:t> L[M(ɸ(x), θ)]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Learning rate</a:t>
            </a:r>
            <a:r>
              <a:rPr lang="en"/>
              <a:t>: </a:t>
            </a:r>
            <a:r>
              <a:rPr i="1" lang="en"/>
              <a:t>ε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Mini-batch</a:t>
            </a:r>
            <a:r>
              <a:rPr lang="en"/>
              <a:t>: </a:t>
            </a:r>
            <a:r>
              <a:rPr i="1" lang="en"/>
              <a:t>(x,y)</a:t>
            </a:r>
            <a:r>
              <a:rPr baseline="-25000" i="1" lang="en"/>
              <a:t>i</a:t>
            </a:r>
            <a:r>
              <a:rPr i="1" lang="en"/>
              <a:t>…(x,y)</a:t>
            </a:r>
            <a:r>
              <a:rPr baseline="-25000" i="1" lang="en"/>
              <a:t>j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Iteration</a:t>
            </a:r>
            <a:r>
              <a:rPr lang="en"/>
              <a:t>: </a:t>
            </a:r>
            <a:r>
              <a:rPr i="1" lang="en"/>
              <a:t>θ := θ - ε∇</a:t>
            </a:r>
            <a:r>
              <a:rPr baseline="-25000" i="1" lang="en"/>
              <a:t>xi…xj</a:t>
            </a:r>
            <a:r>
              <a:rPr i="1" lang="en"/>
              <a:t> L[M(ɸ(x), θ)]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Move parameters in direction of gradient estimated for a mini-batch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Epoch</a:t>
            </a:r>
            <a:r>
              <a:rPr lang="en"/>
              <a:t>: Completed each time we’ve seen all of </a:t>
            </a:r>
            <a:r>
              <a:rPr i="1" lang="en"/>
              <a:t>(x,y)∊D </a:t>
            </a:r>
            <a:r>
              <a:rPr lang="en"/>
              <a:t>again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00FF">
            <a:alpha val="5360"/>
          </a:srgbClr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FUNDAMENTALS: Neural Network Training</a:t>
            </a:r>
            <a:endParaRPr b="1"/>
          </a:p>
        </p:txBody>
      </p:sp>
      <p:sp>
        <p:nvSpPr>
          <p:cNvPr id="849" name="Google Shape;849;p10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Optimizers in modern NN packages are variations on the basics: </a:t>
            </a:r>
            <a:r>
              <a:rPr b="1" lang="en"/>
              <a:t>Stochastic Gradient Descent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do we need?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Pass over data for multiple </a:t>
            </a:r>
            <a:r>
              <a:rPr b="1" lang="en"/>
              <a:t>epochs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Sample </a:t>
            </a:r>
            <a:r>
              <a:rPr b="1" lang="en"/>
              <a:t>mini-batches</a:t>
            </a:r>
            <a:r>
              <a:rPr lang="en"/>
              <a:t> of our data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Step the optimization algorithm to complete an </a:t>
            </a:r>
            <a:r>
              <a:rPr b="1" lang="en"/>
              <a:t>iteration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Let’s step through a motivating example to see how we arrive at training deep neural networks for function approximation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855" name="Google Shape;855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 recap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Framing Problems for Machine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Loss Functions and Optimization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Any questions before we move 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Representations and Models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Representations and Models</a:t>
            </a:r>
            <a:endParaRPr/>
          </a:p>
        </p:txBody>
      </p:sp>
      <p:pic>
        <p:nvPicPr>
          <p:cNvPr id="861" name="Google Shape;861;p107"/>
          <p:cNvPicPr preferRelativeResize="0"/>
          <p:nvPr/>
        </p:nvPicPr>
        <p:blipFill rotWithShape="1">
          <a:blip r:embed="rId3">
            <a:alphaModFix/>
          </a:blip>
          <a:srcRect b="53081" l="0" r="0" t="25499"/>
          <a:stretch/>
        </p:blipFill>
        <p:spPr>
          <a:xfrm>
            <a:off x="917050" y="1013650"/>
            <a:ext cx="6858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07"/>
          <p:cNvSpPr txBox="1"/>
          <p:nvPr>
            <p:ph idx="1" type="body"/>
          </p:nvPr>
        </p:nvSpPr>
        <p:spPr>
          <a:xfrm>
            <a:off x="311825" y="1809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Review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T</a:t>
            </a:r>
            <a:endParaRPr baseline="-25000" i="1"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X=T</a:t>
            </a:r>
            <a:r>
              <a:rPr baseline="30000" i="1" lang="en" sz="2000"/>
              <a:t>N</a:t>
            </a:r>
            <a:r>
              <a:rPr i="1" lang="en" sz="2000"/>
              <a:t> </a:t>
            </a:r>
            <a:r>
              <a:rPr lang="en" sz="2000"/>
              <a:t>for max length </a:t>
            </a:r>
            <a:r>
              <a:rPr i="1" lang="en" sz="2000"/>
              <a:t>N</a:t>
            </a:r>
            <a:endParaRPr sz="2000"/>
          </a:p>
        </p:txBody>
      </p:sp>
      <p:sp>
        <p:nvSpPr>
          <p:cNvPr id="863" name="Google Shape;863;p107"/>
          <p:cNvSpPr txBox="1"/>
          <p:nvPr>
            <p:ph idx="1" type="body"/>
          </p:nvPr>
        </p:nvSpPr>
        <p:spPr>
          <a:xfrm>
            <a:off x="4572000" y="1809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Possible sentiments </a:t>
            </a:r>
            <a:r>
              <a:rPr i="1" lang="en" sz="2000"/>
              <a:t>S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Y=S</a:t>
            </a:r>
            <a:endParaRPr sz="2000"/>
          </a:p>
        </p:txBody>
      </p:sp>
      <p:sp>
        <p:nvSpPr>
          <p:cNvPr id="864" name="Google Shape;864;p107"/>
          <p:cNvSpPr txBox="1"/>
          <p:nvPr>
            <p:ph idx="1" type="body"/>
          </p:nvPr>
        </p:nvSpPr>
        <p:spPr>
          <a:xfrm>
            <a:off x="311700" y="2885875"/>
            <a:ext cx="8520600" cy="20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Each </a:t>
            </a:r>
            <a:r>
              <a:rPr i="1" lang="en" sz="2000"/>
              <a:t>x∊X </a:t>
            </a:r>
            <a:r>
              <a:rPr lang="en" sz="2000"/>
              <a:t>is a sequence of </a:t>
            </a:r>
            <a:r>
              <a:rPr i="1" lang="en" sz="2000"/>
              <a:t>tokens</a:t>
            </a:r>
            <a:r>
              <a:rPr lang="en" sz="2000"/>
              <a:t> that together form the entire review 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example: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x=&lt;The, pizza, is, really, good&gt;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can’t feed that sequence/list into equation </a:t>
            </a:r>
            <a:r>
              <a:rPr i="1" lang="en" sz="2000"/>
              <a:t>Wx+b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need a </a:t>
            </a:r>
            <a:r>
              <a:rPr i="1" lang="en" sz="2000"/>
              <a:t>vector representation</a:t>
            </a:r>
            <a:r>
              <a:rPr lang="en" sz="2000"/>
              <a:t> of </a:t>
            </a:r>
            <a:r>
              <a:rPr i="1" lang="en" sz="2000"/>
              <a:t>x</a:t>
            </a:r>
            <a:r>
              <a:rPr lang="en" sz="2000"/>
              <a:t>, </a:t>
            </a:r>
            <a:r>
              <a:rPr i="1" lang="en" sz="2000"/>
              <a:t>ɸ(x)=</a:t>
            </a:r>
            <a:r>
              <a:rPr b="1" i="1" lang="en" sz="2000"/>
              <a:t>x</a:t>
            </a:r>
            <a:endParaRPr i="1"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final consideration to frame problems for DL is representation </a:t>
            </a:r>
            <a:r>
              <a:rPr i="1" lang="en" sz="2000"/>
              <a:t>ɸ</a:t>
            </a:r>
            <a:endParaRPr sz="2000"/>
          </a:p>
        </p:txBody>
      </p:sp>
      <p:sp>
        <p:nvSpPr>
          <p:cNvPr id="865" name="Google Shape;865;p107"/>
          <p:cNvSpPr/>
          <p:nvPr/>
        </p:nvSpPr>
        <p:spPr>
          <a:xfrm>
            <a:off x="5857950" y="1366350"/>
            <a:ext cx="1688400" cy="457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Representations</a:t>
            </a:r>
            <a:r>
              <a:rPr lang="en"/>
              <a:t> for Language - Tokenization</a:t>
            </a:r>
            <a:endParaRPr/>
          </a:p>
        </p:txBody>
      </p:sp>
      <p:sp>
        <p:nvSpPr>
          <p:cNvPr id="871" name="Google Shape;871;p108"/>
          <p:cNvSpPr txBox="1"/>
          <p:nvPr/>
        </p:nvSpPr>
        <p:spPr>
          <a:xfrm>
            <a:off x="2534400" y="1148825"/>
            <a:ext cx="40752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“A tropical bird perches in the jungle.”</a:t>
            </a:r>
            <a:endParaRPr sz="18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72" name="Google Shape;872;p108"/>
          <p:cNvGrpSpPr/>
          <p:nvPr/>
        </p:nvGrpSpPr>
        <p:grpSpPr>
          <a:xfrm>
            <a:off x="138600" y="1922275"/>
            <a:ext cx="7740709" cy="461700"/>
            <a:chOff x="138600" y="1922275"/>
            <a:chExt cx="7740709" cy="461700"/>
          </a:xfrm>
        </p:grpSpPr>
        <p:sp>
          <p:nvSpPr>
            <p:cNvPr id="873" name="Google Shape;873;p108"/>
            <p:cNvSpPr txBox="1"/>
            <p:nvPr/>
          </p:nvSpPr>
          <p:spPr>
            <a:xfrm>
              <a:off x="138600" y="1922275"/>
              <a:ext cx="13935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Word-level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4" name="Google Shape;874;p108"/>
            <p:cNvSpPr txBox="1"/>
            <p:nvPr/>
          </p:nvSpPr>
          <p:spPr>
            <a:xfrm>
              <a:off x="1716700" y="19837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5" name="Google Shape;875;p108"/>
            <p:cNvSpPr txBox="1"/>
            <p:nvPr/>
          </p:nvSpPr>
          <p:spPr>
            <a:xfrm>
              <a:off x="2498461" y="19837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tropical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6" name="Google Shape;876;p108"/>
            <p:cNvSpPr txBox="1"/>
            <p:nvPr/>
          </p:nvSpPr>
          <p:spPr>
            <a:xfrm>
              <a:off x="3280223" y="19837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bird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7" name="Google Shape;877;p108"/>
            <p:cNvSpPr txBox="1"/>
            <p:nvPr/>
          </p:nvSpPr>
          <p:spPr>
            <a:xfrm>
              <a:off x="4061984" y="19837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perches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8" name="Google Shape;878;p108"/>
            <p:cNvSpPr txBox="1"/>
            <p:nvPr/>
          </p:nvSpPr>
          <p:spPr>
            <a:xfrm>
              <a:off x="4843725" y="19837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in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9" name="Google Shape;879;p108"/>
            <p:cNvSpPr txBox="1"/>
            <p:nvPr/>
          </p:nvSpPr>
          <p:spPr>
            <a:xfrm>
              <a:off x="5625486" y="19837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0" name="Google Shape;880;p108"/>
            <p:cNvSpPr txBox="1"/>
            <p:nvPr/>
          </p:nvSpPr>
          <p:spPr>
            <a:xfrm>
              <a:off x="6407248" y="19837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jungle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1" name="Google Shape;881;p108"/>
            <p:cNvSpPr txBox="1"/>
            <p:nvPr/>
          </p:nvSpPr>
          <p:spPr>
            <a:xfrm>
              <a:off x="7189009" y="19837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82" name="Google Shape;882;p108"/>
          <p:cNvSpPr/>
          <p:nvPr/>
        </p:nvSpPr>
        <p:spPr>
          <a:xfrm rot="762706">
            <a:off x="7309783" y="1480835"/>
            <a:ext cx="1589664" cy="915571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 Easy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- Sparse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|V|=|W| 💀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UNK!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83" name="Google Shape;883;p108"/>
          <p:cNvGrpSpPr/>
          <p:nvPr/>
        </p:nvGrpSpPr>
        <p:grpSpPr>
          <a:xfrm>
            <a:off x="138600" y="2608075"/>
            <a:ext cx="7740709" cy="461700"/>
            <a:chOff x="138600" y="2608075"/>
            <a:chExt cx="7740709" cy="461700"/>
          </a:xfrm>
        </p:grpSpPr>
        <p:sp>
          <p:nvSpPr>
            <p:cNvPr id="884" name="Google Shape;884;p108"/>
            <p:cNvSpPr txBox="1"/>
            <p:nvPr/>
          </p:nvSpPr>
          <p:spPr>
            <a:xfrm>
              <a:off x="138600" y="2608075"/>
              <a:ext cx="13935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chemeClr val="hlink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3"/>
                </a:rPr>
                <a:t>Stemming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5" name="Google Shape;885;p108"/>
            <p:cNvSpPr txBox="1"/>
            <p:nvPr/>
          </p:nvSpPr>
          <p:spPr>
            <a:xfrm>
              <a:off x="1716700" y="26695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6" name="Google Shape;886;p108"/>
            <p:cNvSpPr txBox="1"/>
            <p:nvPr/>
          </p:nvSpPr>
          <p:spPr>
            <a:xfrm>
              <a:off x="2498461" y="26695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tropic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7" name="Google Shape;887;p108"/>
            <p:cNvSpPr txBox="1"/>
            <p:nvPr/>
          </p:nvSpPr>
          <p:spPr>
            <a:xfrm>
              <a:off x="3280223" y="26695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bird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8" name="Google Shape;888;p108"/>
            <p:cNvSpPr txBox="1"/>
            <p:nvPr/>
          </p:nvSpPr>
          <p:spPr>
            <a:xfrm>
              <a:off x="4061984" y="26695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perch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9" name="Google Shape;889;p108"/>
            <p:cNvSpPr txBox="1"/>
            <p:nvPr/>
          </p:nvSpPr>
          <p:spPr>
            <a:xfrm>
              <a:off x="4843725" y="26695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in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0" name="Google Shape;890;p108"/>
            <p:cNvSpPr txBox="1"/>
            <p:nvPr/>
          </p:nvSpPr>
          <p:spPr>
            <a:xfrm>
              <a:off x="5625486" y="26695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1" name="Google Shape;891;p108"/>
            <p:cNvSpPr txBox="1"/>
            <p:nvPr/>
          </p:nvSpPr>
          <p:spPr>
            <a:xfrm>
              <a:off x="6407248" y="26695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jungl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2" name="Google Shape;892;p108"/>
            <p:cNvSpPr txBox="1"/>
            <p:nvPr/>
          </p:nvSpPr>
          <p:spPr>
            <a:xfrm>
              <a:off x="7189009" y="26695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93" name="Google Shape;893;p108"/>
          <p:cNvSpPr/>
          <p:nvPr/>
        </p:nvSpPr>
        <p:spPr>
          <a:xfrm rot="762706">
            <a:off x="7234782" y="2242975"/>
            <a:ext cx="1589664" cy="905093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 Less sparse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- Lossy (POS)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|V|=c|W| 💀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UNK!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94" name="Google Shape;894;p108"/>
          <p:cNvGrpSpPr/>
          <p:nvPr/>
        </p:nvGrpSpPr>
        <p:grpSpPr>
          <a:xfrm>
            <a:off x="138600" y="3293875"/>
            <a:ext cx="8463687" cy="461700"/>
            <a:chOff x="138600" y="3293875"/>
            <a:chExt cx="8463687" cy="461700"/>
          </a:xfrm>
        </p:grpSpPr>
        <p:sp>
          <p:nvSpPr>
            <p:cNvPr id="895" name="Google Shape;895;p108"/>
            <p:cNvSpPr txBox="1"/>
            <p:nvPr/>
          </p:nvSpPr>
          <p:spPr>
            <a:xfrm>
              <a:off x="138600" y="3293875"/>
              <a:ext cx="13935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BPE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6" name="Google Shape;896;p108"/>
            <p:cNvSpPr txBox="1"/>
            <p:nvPr/>
          </p:nvSpPr>
          <p:spPr>
            <a:xfrm>
              <a:off x="1716700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7" name="Google Shape;897;p108"/>
            <p:cNvSpPr txBox="1"/>
            <p:nvPr/>
          </p:nvSpPr>
          <p:spPr>
            <a:xfrm>
              <a:off x="229613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tropic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8" name="Google Shape;898;p108"/>
            <p:cNvSpPr txBox="1"/>
            <p:nvPr/>
          </p:nvSpPr>
          <p:spPr>
            <a:xfrm>
              <a:off x="2875575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##al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9" name="Google Shape;899;p108"/>
            <p:cNvSpPr txBox="1"/>
            <p:nvPr/>
          </p:nvSpPr>
          <p:spPr>
            <a:xfrm>
              <a:off x="3455012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bird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0" name="Google Shape;900;p108"/>
            <p:cNvSpPr txBox="1"/>
            <p:nvPr/>
          </p:nvSpPr>
          <p:spPr>
            <a:xfrm>
              <a:off x="403443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per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1" name="Google Shape;901;p108"/>
            <p:cNvSpPr txBox="1"/>
            <p:nvPr/>
          </p:nvSpPr>
          <p:spPr>
            <a:xfrm>
              <a:off x="4613859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##ch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2" name="Google Shape;902;p108"/>
            <p:cNvSpPr txBox="1"/>
            <p:nvPr/>
          </p:nvSpPr>
          <p:spPr>
            <a:xfrm>
              <a:off x="519329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3" name="Google Shape;903;p108"/>
            <p:cNvSpPr txBox="1"/>
            <p:nvPr/>
          </p:nvSpPr>
          <p:spPr>
            <a:xfrm>
              <a:off x="5772750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in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4" name="Google Shape;904;p108"/>
            <p:cNvSpPr txBox="1"/>
            <p:nvPr/>
          </p:nvSpPr>
          <p:spPr>
            <a:xfrm>
              <a:off x="635218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5" name="Google Shape;905;p108"/>
            <p:cNvSpPr txBox="1"/>
            <p:nvPr/>
          </p:nvSpPr>
          <p:spPr>
            <a:xfrm>
              <a:off x="6931625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jung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6" name="Google Shape;906;p108"/>
            <p:cNvSpPr txBox="1"/>
            <p:nvPr/>
          </p:nvSpPr>
          <p:spPr>
            <a:xfrm>
              <a:off x="7511062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##le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7" name="Google Shape;907;p108"/>
            <p:cNvSpPr txBox="1"/>
            <p:nvPr/>
          </p:nvSpPr>
          <p:spPr>
            <a:xfrm>
              <a:off x="809048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08" name="Google Shape;908;p108"/>
          <p:cNvSpPr/>
          <p:nvPr/>
        </p:nvSpPr>
        <p:spPr>
          <a:xfrm rot="762706">
            <a:off x="7309786" y="3231344"/>
            <a:ext cx="1589664" cy="1085364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 Denser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- Lossy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- Inconsistent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|V|=k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UNK possible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09" name="Google Shape;909;p108"/>
          <p:cNvGrpSpPr/>
          <p:nvPr/>
        </p:nvGrpSpPr>
        <p:grpSpPr>
          <a:xfrm>
            <a:off x="138600" y="3979675"/>
            <a:ext cx="7490362" cy="461700"/>
            <a:chOff x="138600" y="3979675"/>
            <a:chExt cx="7490362" cy="461700"/>
          </a:xfrm>
        </p:grpSpPr>
        <p:sp>
          <p:nvSpPr>
            <p:cNvPr id="910" name="Google Shape;910;p108"/>
            <p:cNvSpPr txBox="1"/>
            <p:nvPr/>
          </p:nvSpPr>
          <p:spPr>
            <a:xfrm>
              <a:off x="138600" y="3979675"/>
              <a:ext cx="13935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Character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1" name="Google Shape;911;p108"/>
            <p:cNvSpPr txBox="1"/>
            <p:nvPr/>
          </p:nvSpPr>
          <p:spPr>
            <a:xfrm>
              <a:off x="1716700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2" name="Google Shape;912;p108"/>
            <p:cNvSpPr txBox="1"/>
            <p:nvPr/>
          </p:nvSpPr>
          <p:spPr>
            <a:xfrm>
              <a:off x="1951252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3" name="Google Shape;913;p108"/>
            <p:cNvSpPr txBox="1"/>
            <p:nvPr/>
          </p:nvSpPr>
          <p:spPr>
            <a:xfrm>
              <a:off x="2185803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4" name="Google Shape;914;p108"/>
            <p:cNvSpPr txBox="1"/>
            <p:nvPr/>
          </p:nvSpPr>
          <p:spPr>
            <a:xfrm>
              <a:off x="2420355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5" name="Google Shape;915;p108"/>
            <p:cNvSpPr txBox="1"/>
            <p:nvPr/>
          </p:nvSpPr>
          <p:spPr>
            <a:xfrm>
              <a:off x="2654902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6" name="Google Shape;916;p108"/>
            <p:cNvSpPr txBox="1"/>
            <p:nvPr/>
          </p:nvSpPr>
          <p:spPr>
            <a:xfrm>
              <a:off x="2889448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7" name="Google Shape;917;p108"/>
            <p:cNvSpPr txBox="1"/>
            <p:nvPr/>
          </p:nvSpPr>
          <p:spPr>
            <a:xfrm>
              <a:off x="3123999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8" name="Google Shape;918;p108"/>
            <p:cNvSpPr txBox="1"/>
            <p:nvPr/>
          </p:nvSpPr>
          <p:spPr>
            <a:xfrm>
              <a:off x="3358557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9" name="Google Shape;919;p108"/>
            <p:cNvSpPr txBox="1"/>
            <p:nvPr/>
          </p:nvSpPr>
          <p:spPr>
            <a:xfrm>
              <a:off x="3593109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0" name="Google Shape;920;p108"/>
            <p:cNvSpPr txBox="1"/>
            <p:nvPr/>
          </p:nvSpPr>
          <p:spPr>
            <a:xfrm>
              <a:off x="3827661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l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1" name="Google Shape;921;p108"/>
            <p:cNvSpPr txBox="1"/>
            <p:nvPr/>
          </p:nvSpPr>
          <p:spPr>
            <a:xfrm>
              <a:off x="4062513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2" name="Google Shape;922;p108"/>
            <p:cNvSpPr txBox="1"/>
            <p:nvPr/>
          </p:nvSpPr>
          <p:spPr>
            <a:xfrm>
              <a:off x="4297065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3" name="Google Shape;923;p108"/>
            <p:cNvSpPr txBox="1"/>
            <p:nvPr/>
          </p:nvSpPr>
          <p:spPr>
            <a:xfrm>
              <a:off x="4531616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4" name="Google Shape;924;p108"/>
            <p:cNvSpPr txBox="1"/>
            <p:nvPr/>
          </p:nvSpPr>
          <p:spPr>
            <a:xfrm>
              <a:off x="4766168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5" name="Google Shape;925;p108"/>
            <p:cNvSpPr txBox="1"/>
            <p:nvPr/>
          </p:nvSpPr>
          <p:spPr>
            <a:xfrm>
              <a:off x="5000715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6" name="Google Shape;926;p108"/>
            <p:cNvSpPr txBox="1"/>
            <p:nvPr/>
          </p:nvSpPr>
          <p:spPr>
            <a:xfrm>
              <a:off x="5235260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7" name="Google Shape;927;p108"/>
            <p:cNvSpPr txBox="1"/>
            <p:nvPr/>
          </p:nvSpPr>
          <p:spPr>
            <a:xfrm>
              <a:off x="5469812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8" name="Google Shape;928;p108"/>
            <p:cNvSpPr txBox="1"/>
            <p:nvPr/>
          </p:nvSpPr>
          <p:spPr>
            <a:xfrm>
              <a:off x="5704370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9" name="Google Shape;929;p108"/>
            <p:cNvSpPr txBox="1"/>
            <p:nvPr/>
          </p:nvSpPr>
          <p:spPr>
            <a:xfrm>
              <a:off x="5938922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0" name="Google Shape;930;p108"/>
            <p:cNvSpPr txBox="1"/>
            <p:nvPr/>
          </p:nvSpPr>
          <p:spPr>
            <a:xfrm>
              <a:off x="6173474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1" name="Google Shape;931;p108"/>
            <p:cNvSpPr txBox="1"/>
            <p:nvPr/>
          </p:nvSpPr>
          <p:spPr>
            <a:xfrm>
              <a:off x="6413493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2" name="Google Shape;932;p108"/>
            <p:cNvSpPr txBox="1"/>
            <p:nvPr/>
          </p:nvSpPr>
          <p:spPr>
            <a:xfrm>
              <a:off x="6648044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3" name="Google Shape;933;p108"/>
            <p:cNvSpPr txBox="1"/>
            <p:nvPr/>
          </p:nvSpPr>
          <p:spPr>
            <a:xfrm>
              <a:off x="6882603" y="4041175"/>
              <a:ext cx="2067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4" name="Google Shape;934;p108"/>
            <p:cNvSpPr txBox="1"/>
            <p:nvPr/>
          </p:nvSpPr>
          <p:spPr>
            <a:xfrm>
              <a:off x="7117162" y="4041175"/>
              <a:ext cx="51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35" name="Google Shape;935;p108"/>
          <p:cNvSpPr/>
          <p:nvPr/>
        </p:nvSpPr>
        <p:spPr>
          <a:xfrm rot="762706">
            <a:off x="6954811" y="3801619"/>
            <a:ext cx="1589664" cy="1085364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 Super dense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 Consistent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- Onus on model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|V|=k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UNK preventable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Representations for Language</a:t>
            </a:r>
            <a:endParaRPr/>
          </a:p>
        </p:txBody>
      </p:sp>
      <p:sp>
        <p:nvSpPr>
          <p:cNvPr id="941" name="Google Shape;941;p109"/>
          <p:cNvSpPr txBox="1"/>
          <p:nvPr>
            <p:ph idx="1" type="body"/>
          </p:nvPr>
        </p:nvSpPr>
        <p:spPr>
          <a:xfrm>
            <a:off x="311700" y="1152475"/>
            <a:ext cx="85206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But, again, we can’t feed x=&lt;The, pizza, is, really, good&gt; into a model; we need to represent each individual token as a vector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are some options we have?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Bag of words vectors: take the top </a:t>
            </a:r>
            <a:r>
              <a:rPr i="1" lang="en"/>
              <a:t>K</a:t>
            </a:r>
            <a:r>
              <a:rPr lang="en"/>
              <a:t> most common words and count how frequently they happen near word </a:t>
            </a:r>
            <a:r>
              <a:rPr i="1" lang="en"/>
              <a:t>w</a:t>
            </a:r>
            <a:r>
              <a:rPr lang="en"/>
              <a:t>; the vector is </a:t>
            </a:r>
            <a:r>
              <a:rPr i="1" lang="en"/>
              <a:t>&lt;K&gt; </a:t>
            </a:r>
            <a:r>
              <a:rPr lang="en"/>
              <a:t>occurrence averages across a corpus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"/>
              <a:t>Learned</a:t>
            </a:r>
            <a:r>
              <a:rPr lang="en"/>
              <a:t> word embedding: initialize d-dimensional vector for each word </a:t>
            </a:r>
            <a:r>
              <a:rPr i="1" lang="en"/>
              <a:t>w</a:t>
            </a:r>
            <a:r>
              <a:rPr lang="en"/>
              <a:t> randomly and use</a:t>
            </a:r>
            <a:r>
              <a:rPr i="1" lang="en"/>
              <a:t> backpropagation</a:t>
            </a:r>
            <a:r>
              <a:rPr lang="en"/>
              <a:t> during task training to fine-tune those layers as well.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Representations and Models</a:t>
            </a:r>
            <a:endParaRPr/>
          </a:p>
        </p:txBody>
      </p:sp>
      <p:sp>
        <p:nvSpPr>
          <p:cNvPr id="947" name="Google Shape;947;p11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nature of the input, output, and intuitive relation between them gives us a lot of information as DL practitioners about what kind of </a:t>
            </a:r>
            <a:r>
              <a:rPr i="1" lang="en"/>
              <a:t>model</a:t>
            </a:r>
            <a:r>
              <a:rPr lang="en"/>
              <a:t> we should use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kind of model might you use for language inputs?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Perceptron? Why or why not?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Recurrent models (RNN, LSTM, GRU)? Why?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Transformers? Why?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kind of model might you use for vision inputs?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Perceptron? Why or why not?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Convolutional models (CNN, ResNets)? Why?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Representations and Models</a:t>
            </a:r>
            <a:endParaRPr/>
          </a:p>
        </p:txBody>
      </p:sp>
      <p:pic>
        <p:nvPicPr>
          <p:cNvPr id="953" name="Google Shape;953;p111"/>
          <p:cNvPicPr preferRelativeResize="0"/>
          <p:nvPr/>
        </p:nvPicPr>
        <p:blipFill rotWithShape="1">
          <a:blip r:embed="rId3">
            <a:alphaModFix/>
          </a:blip>
          <a:srcRect b="53081" l="0" r="0" t="25499"/>
          <a:stretch/>
        </p:blipFill>
        <p:spPr>
          <a:xfrm>
            <a:off x="917050" y="1394650"/>
            <a:ext cx="6858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11"/>
          <p:cNvSpPr txBox="1"/>
          <p:nvPr>
            <p:ph idx="1" type="body"/>
          </p:nvPr>
        </p:nvSpPr>
        <p:spPr>
          <a:xfrm>
            <a:off x="3117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space </a:t>
            </a:r>
            <a:r>
              <a:rPr i="1" lang="en" sz="2000"/>
              <a:t>X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Review </a:t>
            </a:r>
            <a:r>
              <a:rPr i="1" lang="en" sz="2000"/>
              <a:t>tokens</a:t>
            </a:r>
            <a:r>
              <a:rPr lang="en" sz="2000"/>
              <a:t> </a:t>
            </a:r>
            <a:r>
              <a:rPr i="1" lang="en" sz="2000"/>
              <a:t>T</a:t>
            </a:r>
            <a:endParaRPr baseline="-25000" i="1"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X=T</a:t>
            </a:r>
            <a:r>
              <a:rPr baseline="30000" lang="en" sz="2000"/>
              <a:t>N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x</a:t>
            </a:r>
            <a:r>
              <a:rPr lang="en" sz="2000"/>
              <a:t>(X) word embeddings</a:t>
            </a:r>
            <a:endParaRPr sz="2000"/>
          </a:p>
        </p:txBody>
      </p:sp>
      <p:sp>
        <p:nvSpPr>
          <p:cNvPr id="955" name="Google Shape;955;p111"/>
          <p:cNvSpPr txBox="1"/>
          <p:nvPr>
            <p:ph idx="1" type="body"/>
          </p:nvPr>
        </p:nvSpPr>
        <p:spPr>
          <a:xfrm>
            <a:off x="4572000" y="2571750"/>
            <a:ext cx="42603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Output space </a:t>
            </a:r>
            <a:r>
              <a:rPr i="1" lang="en" sz="2000"/>
              <a:t>Y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Possible sentiments </a:t>
            </a:r>
            <a:r>
              <a:rPr i="1" lang="en" sz="2000"/>
              <a:t>S</a:t>
            </a:r>
            <a:endParaRPr i="1"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en" sz="2000"/>
              <a:t>Y=S</a:t>
            </a:r>
            <a:endParaRPr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Representation?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ɸ</a:t>
            </a:r>
            <a:r>
              <a:rPr baseline="-25000" lang="en" sz="2000"/>
              <a:t>y</a:t>
            </a:r>
            <a:r>
              <a:rPr lang="en" sz="2000"/>
              <a:t>(Y) = one-hot vectors of length |S|</a:t>
            </a:r>
            <a:endParaRPr sz="2000"/>
          </a:p>
        </p:txBody>
      </p:sp>
      <p:sp>
        <p:nvSpPr>
          <p:cNvPr id="956" name="Google Shape;956;p111"/>
          <p:cNvSpPr txBox="1"/>
          <p:nvPr>
            <p:ph idx="1" type="body"/>
          </p:nvPr>
        </p:nvSpPr>
        <p:spPr>
          <a:xfrm>
            <a:off x="311700" y="4292250"/>
            <a:ext cx="85206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model architecture might you use?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loss function would you want to optimize?</a:t>
            </a:r>
            <a:endParaRPr sz="2000"/>
          </a:p>
        </p:txBody>
      </p:sp>
      <p:sp>
        <p:nvSpPr>
          <p:cNvPr id="957" name="Google Shape;957;p111"/>
          <p:cNvSpPr/>
          <p:nvPr/>
        </p:nvSpPr>
        <p:spPr>
          <a:xfrm>
            <a:off x="5857950" y="1747350"/>
            <a:ext cx="1688400" cy="457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